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aleway"/>
      <p:regular r:id="rId43"/>
      <p:bold r:id="rId44"/>
      <p:italic r:id="rId45"/>
      <p:boldItalic r:id="rId46"/>
    </p:embeddedFont>
    <p:embeddedFont>
      <p:font typeface="Raleway ExtraBold"/>
      <p:bold r:id="rId47"/>
      <p:boldItalic r:id="rId48"/>
    </p:embeddedFont>
    <p:embeddedFont>
      <p:font typeface="Roboto"/>
      <p:regular r:id="rId49"/>
      <p:bold r:id="rId50"/>
      <p:italic r:id="rId51"/>
      <p:boldItalic r:id="rId52"/>
    </p:embeddedFont>
    <p:embeddedFont>
      <p:font typeface="Bebas Neue"/>
      <p:regular r:id="rId53"/>
    </p:embeddedFont>
    <p:embeddedFont>
      <p:font typeface="Raleway Medium"/>
      <p:regular r:id="rId54"/>
      <p:bold r:id="rId55"/>
      <p:italic r:id="rId56"/>
      <p:boldItalic r:id="rId57"/>
    </p:embeddedFont>
    <p:embeddedFont>
      <p:font typeface="PT Sans"/>
      <p:regular r:id="rId58"/>
      <p:bold r:id="rId59"/>
      <p:italic r:id="rId60"/>
      <p:boldItalic r:id="rId61"/>
    </p:embeddedFont>
    <p:embeddedFont>
      <p:font typeface="Comfortaa"/>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332AC3-5233-4201-B101-7CF2C065A3A7}">
  <a:tblStyle styleId="{28332AC3-5233-4201-B101-7CF2C065A3A7}"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ExtraBold-boldItalic.fntdata"/><Relationship Id="rId47" Type="http://schemas.openxmlformats.org/officeDocument/2006/relationships/font" Target="fonts/RalewayExtraBold-bold.fntdata"/><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omfortaa-regular.fntdata"/><Relationship Id="rId61" Type="http://schemas.openxmlformats.org/officeDocument/2006/relationships/font" Target="fonts/PTSans-boldItalic.fntdata"/><Relationship Id="rId20" Type="http://schemas.openxmlformats.org/officeDocument/2006/relationships/slide" Target="slides/slide15.xml"/><Relationship Id="rId63" Type="http://schemas.openxmlformats.org/officeDocument/2006/relationships/font" Target="fonts/Comfortaa-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T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BebasNeue-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RalewayMedium-bold.fntdata"/><Relationship Id="rId10" Type="http://schemas.openxmlformats.org/officeDocument/2006/relationships/slide" Target="slides/slide5.xml"/><Relationship Id="rId54" Type="http://schemas.openxmlformats.org/officeDocument/2006/relationships/font" Target="fonts/RalewayMedium-regular.fntdata"/><Relationship Id="rId13" Type="http://schemas.openxmlformats.org/officeDocument/2006/relationships/slide" Target="slides/slide8.xml"/><Relationship Id="rId57" Type="http://schemas.openxmlformats.org/officeDocument/2006/relationships/font" Target="fonts/RalewayMedium-boldItalic.fntdata"/><Relationship Id="rId12" Type="http://schemas.openxmlformats.org/officeDocument/2006/relationships/slide" Target="slides/slide7.xml"/><Relationship Id="rId56" Type="http://schemas.openxmlformats.org/officeDocument/2006/relationships/font" Target="fonts/RalewayMedium-italic.fntdata"/><Relationship Id="rId15" Type="http://schemas.openxmlformats.org/officeDocument/2006/relationships/slide" Target="slides/slide10.xml"/><Relationship Id="rId59" Type="http://schemas.openxmlformats.org/officeDocument/2006/relationships/font" Target="fonts/PTSans-bold.fntdata"/><Relationship Id="rId14" Type="http://schemas.openxmlformats.org/officeDocument/2006/relationships/slide" Target="slides/slide9.xml"/><Relationship Id="rId58" Type="http://schemas.openxmlformats.org/officeDocument/2006/relationships/font" Target="fonts/PT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a7b0c211e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a7b0c211e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a7b0c211e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a7b0c211e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accurately predict repurchase propensity, we separate the customers into 4 different groups in regard of the customers’ corresponding product purchase prices. This is base on the assumption that different tier of printers provide different services, and customer that requires different services </a:t>
            </a:r>
            <a:r>
              <a:rPr lang="en">
                <a:solidFill>
                  <a:schemeClr val="dk1"/>
                </a:solidFill>
              </a:rPr>
              <a:t>generally</a:t>
            </a:r>
            <a:r>
              <a:rPr lang="en">
                <a:solidFill>
                  <a:schemeClr val="dk1"/>
                </a:solidFill>
              </a:rPr>
              <a:t> concern about different things and have </a:t>
            </a:r>
            <a:r>
              <a:rPr lang="en">
                <a:solidFill>
                  <a:schemeClr val="dk1"/>
                </a:solidFill>
              </a:rPr>
              <a:t>different</a:t>
            </a:r>
            <a:r>
              <a:rPr lang="en">
                <a:solidFill>
                  <a:schemeClr val="dk1"/>
                </a:solidFill>
              </a:rPr>
              <a:t> characteristics.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Base on these 4 groups of customers, we use Random Forest model to make predictions on repurchase propensity. As we can see from the chart that the importance of customer features are different from group to group.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this information, we </a:t>
            </a:r>
            <a:r>
              <a:rPr lang="en">
                <a:solidFill>
                  <a:schemeClr val="dk1"/>
                </a:solidFill>
              </a:rPr>
              <a:t>can</a:t>
            </a:r>
            <a:r>
              <a:rPr lang="en">
                <a:solidFill>
                  <a:schemeClr val="dk1"/>
                </a:solidFill>
              </a:rPr>
              <a:t> monitor the change in propensity of customers within each group, we’ll be able to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Target customers with high propensity of repurchase with customized ads or discounts, making campaigns both efficient and </a:t>
            </a:r>
            <a:r>
              <a:rPr lang="en">
                <a:solidFill>
                  <a:schemeClr val="dk1"/>
                </a:solidFill>
              </a:rPr>
              <a:t>economical</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Monitor the change of repurchase propensity of the </a:t>
            </a:r>
            <a:r>
              <a:rPr lang="en">
                <a:solidFill>
                  <a:schemeClr val="dk1"/>
                </a:solidFill>
              </a:rPr>
              <a:t>customers</a:t>
            </a:r>
            <a:r>
              <a:rPr lang="en">
                <a:solidFill>
                  <a:schemeClr val="dk1"/>
                </a:solidFill>
              </a:rPr>
              <a:t>, with the model we build, we’ll be able to trace the change in repurchase propensity over time, by comparing the feature values, we’ll be able to identify what can be the driving factors of the change and make corresponding adjustments.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We’ll also be able to predict certain amount of revenue from repurchase behavior, this can help HP make better prediction of the future cash flow and make the most ideal asset arrangements.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2a7b0c211e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2a7b0c211e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a:solidFill>
                  <a:schemeClr val="dk1"/>
                </a:solidFill>
                <a:latin typeface="Roboto"/>
                <a:ea typeface="Roboto"/>
                <a:cs typeface="Roboto"/>
                <a:sym typeface="Roboto"/>
              </a:rPr>
              <a:t>To accurately predict repurchase propensity, we separate the customers into four different groups based on their corresponding product purchase prices. This is based on the assumption that different tiers of printers provide different services, and customers who require different services generally have different concerns and characteristics.</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a:solidFill>
                  <a:schemeClr val="dk1"/>
                </a:solidFill>
                <a:latin typeface="Roboto"/>
                <a:ea typeface="Roboto"/>
                <a:cs typeface="Roboto"/>
                <a:sym typeface="Roboto"/>
              </a:rPr>
              <a:t>Based on these four groups of customers, we use a Random Forest model to make predictions on repurchase propensity. As we can see from the chart, the importance of customer features differs from group to group.</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a:solidFill>
                  <a:schemeClr val="dk1"/>
                </a:solidFill>
                <a:latin typeface="Roboto"/>
                <a:ea typeface="Roboto"/>
                <a:cs typeface="Roboto"/>
                <a:sym typeface="Roboto"/>
              </a:rPr>
              <a:t>With this information, we can monitor the change in propensity of customers within each group. We will be able to target customers with a high propensity of repurchase with customized ads or discounts, making campaigns both efficient and economical. We can also monitor the change in repurchase propensity of customers over time with the model we build. By comparing the feature values, we'll be able to identify the driving factors of the change and make corresponding adjustments.</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a:solidFill>
                  <a:schemeClr val="dk1"/>
                </a:solidFill>
                <a:latin typeface="Roboto"/>
                <a:ea typeface="Roboto"/>
                <a:cs typeface="Roboto"/>
                <a:sym typeface="Roboto"/>
              </a:rPr>
              <a:t>Additionally, we'll be able to predict a certain amount of revenue from repurchase behavior. This can help HP make better predictions of future cash flow and make the most ideal asset arrangements.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2a7b0c211e_1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2a7b0c211e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User Segmentation</a:t>
            </a:r>
            <a:endParaRPr b="1">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Restructure recommended accessories website section to recommend printers to PC/laptop purchasers</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One of our findings was that people who are likely to purchase a laptop/PC are also likely to buy printers. </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Currently on HP’s website, printer accessories are “hidden” in the second page of the horitional view table. It’s listed behind other accessories like headphones, keyboards, etc. </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Printers should be prominently displayed as recommended products on laptop/PC item pages, advertising as Buy it With: A (laptop/PC) + B (printer).</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Increase product exposure in Partnership and Distribution network</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Make HP products more visible in HP’s vast partnering retailer network including Amazon, Walmart, BestBuy, Staples, and Office Depot. </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Bidding for prioritize display. List printer products on partnering firms that sell personal systems but don’t have their own printer products. </a:t>
            </a:r>
            <a:endParaRPr>
              <a:solidFill>
                <a:schemeClr val="dk1"/>
              </a:solidFill>
            </a:endParaRPr>
          </a:p>
          <a:p>
            <a:pPr indent="0" lvl="0" marL="0" rtl="0" algn="l">
              <a:lnSpc>
                <a:spcPct val="150000"/>
              </a:lnSpc>
              <a:spcBef>
                <a:spcPts val="0"/>
              </a:spcBef>
              <a:spcAft>
                <a:spcPts val="0"/>
              </a:spcAft>
              <a:buNone/>
            </a:pPr>
            <a:r>
              <a:rPr b="1" lang="en">
                <a:solidFill>
                  <a:schemeClr val="dk1"/>
                </a:solidFill>
              </a:rPr>
              <a:t>Propensity</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Target customers, across four product price range, who are identified to be likely </a:t>
            </a:r>
            <a:r>
              <a:rPr lang="en">
                <a:solidFill>
                  <a:schemeClr val="dk1"/>
                </a:solidFill>
              </a:rPr>
              <a:t>re-purchasers</a:t>
            </a:r>
            <a:r>
              <a:rPr lang="en">
                <a:solidFill>
                  <a:schemeClr val="dk1"/>
                </a:solidFill>
              </a:rPr>
              <a:t> based on their value of their corresponding values in selected important features</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Leverage </a:t>
            </a:r>
            <a:r>
              <a:rPr lang="en">
                <a:solidFill>
                  <a:schemeClr val="dk1"/>
                </a:solidFill>
              </a:rPr>
              <a:t>customer</a:t>
            </a:r>
            <a:r>
              <a:rPr lang="en">
                <a:solidFill>
                  <a:schemeClr val="dk1"/>
                </a:solidFill>
              </a:rPr>
              <a:t> groups to target high propensity customer bases for product upgrades</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Target Home use customers </a:t>
            </a:r>
            <a:r>
              <a:rPr lang="en">
                <a:solidFill>
                  <a:schemeClr val="dk1"/>
                </a:solidFill>
              </a:rPr>
              <a:t>with</a:t>
            </a:r>
            <a:r>
              <a:rPr lang="en">
                <a:solidFill>
                  <a:schemeClr val="dk1"/>
                </a:solidFill>
              </a:rPr>
              <a:t> upgraded product line-ups </a:t>
            </a:r>
            <a:endParaRPr>
              <a:solidFill>
                <a:schemeClr val="dk1"/>
              </a:solidFill>
            </a:endParaRPr>
          </a:p>
          <a:p>
            <a:pPr indent="0" lvl="0" marL="0" rtl="0" algn="l">
              <a:lnSpc>
                <a:spcPct val="150000"/>
              </a:lnSpc>
              <a:spcBef>
                <a:spcPts val="0"/>
              </a:spcBef>
              <a:spcAft>
                <a:spcPts val="0"/>
              </a:spcAft>
              <a:buNone/>
            </a:pPr>
            <a:r>
              <a:rPr b="1" lang="en">
                <a:solidFill>
                  <a:schemeClr val="dk1"/>
                </a:solidFill>
              </a:rPr>
              <a:t>Subscription (Strategy)</a:t>
            </a:r>
            <a:endParaRPr b="1">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Instant Ink subscription</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Supplies (including ink and paper) contribute over 60% of net revenue in the Printing business area. However, less than half of buyers subscribe to Instant Ink, which is a monthly ink delivery subscription service. </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Integrated service ecosystem</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To maintain a loyal customer base, companies not only need good hardware, which HP already rolls out, they also need high-quality, integrated software that fills the gap in customer’s post-purchase experience. </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HP has existing services like Instant Ink, HP+, and Managed Print Services (MPS). Each service provides benefits to customers, but there are rooms to improve customer usage of these services. A good way to do so is making sure they are well integrated so that their effects are echoed and reinforced.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2a7b0c211e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2a7b0c211e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a7b0c211e_4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2a7b0c211e_4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2a7b0c211e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2a7b0c211e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2a7b0c211e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2a7b0c211e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a7b0c211e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2a7b0c211e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2a7b0c211e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2a7b0c211e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a7b0c211e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2a7b0c211e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a7b0c211e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a7b0c211e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2a7b0c211e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2a7b0c211e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a7b0c211e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2a7b0c211e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2a7b0c211e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2a7b0c211e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2a7b0c211e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2a7b0c211e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2a7b0c211e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2a7b0c211e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2a7b0c211e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2a7b0c211e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2a7b0c211e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2a7b0c211e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2a7b0c211e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2a7b0c211e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2a7b0c211e_3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2a7b0c211e_3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a7b0c211e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2a7b0c211e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a7b0c211e_1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2a7b0c211e_1_7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HP holds 24.5% of the printer product industry market share based on printer shipments in 2021. They are the industry leader and are among the leaders in many of their key business segments.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solidFill>
                  <a:schemeClr val="dk1"/>
                </a:solidFill>
              </a:rPr>
              <a:t>HP has three reporting areas: Personal System (60-70%), Printing (30-40%), and Corporate Investment.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HP operates in a moderately fragmented market. None of the companies dominates the market, making the industry highly competitive.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Canon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Lexmark International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Xerox</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Epson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Richo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Brother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Independent suppliers (offer non-original supplies)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2a7b0c211e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2a7b0c211e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2a7b0c211e_3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2a7b0c211e_3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2a7b0c211e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22a7b0c211e_0_7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We were provided with a massive de-identified dataset from Z by HP. It is a partial dataset to HP’s first-party customer database. The dataset contains 2,169,286 rows of product-level data that can be aggregated to customer level. It has 75 fields including</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basic customer and product info (e.g. customer id, product serial number)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customer demographics info (e.g. age, gender)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customer interest and behavioral info (e.g. customer purchasing propensity of various products)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HP product usage info (e.g. total ink used, average monthly pages printed)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With its size, the dataset also comes with necessary preprocessing needs. Specifically, we applied several techniques to address missing values in the data. We also made a few necessary assumptions to progress our analysis.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2a7b0c211e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22a7b0c211e_0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HP printers are categorized into various product families such as DeskJet, ENVY, OfficeJet, and LaserJet. Each family has substantial product depth, usually containing multiple product models.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2a7b0c211e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2a7b0c211e_0_9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2a7b0c211e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2a7b0c211e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2a7b0c211e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2a7b0c211e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HP already does a pretty good job at content marketing (collab with celebrities to create authentic promotional content such as videos and music). These campaigns are usually costly. In the current economic state, HP might need to switch to more low cost marketing channels (also mentioned in HP’s 2022 10K report)</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2a7b0c211e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2a7b0c211e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HP has a solid follower base on many major platforms. They could pour more effort into promotional campaigns on their social media accounts to raise brand awareness and further grow their follower base.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Facebook: 4.68M followers</a:t>
            </a:r>
            <a:endParaRPr/>
          </a:p>
          <a:p>
            <a:pPr indent="0" lvl="0" marL="0" rtl="0" algn="l">
              <a:spcBef>
                <a:spcPts val="0"/>
              </a:spcBef>
              <a:spcAft>
                <a:spcPts val="0"/>
              </a:spcAft>
              <a:buNone/>
            </a:pPr>
            <a:r>
              <a:rPr lang="en"/>
              <a:t>Twitter: 1.1M followers</a:t>
            </a:r>
            <a:endParaRPr/>
          </a:p>
          <a:p>
            <a:pPr indent="0" lvl="0" marL="0" rtl="0" algn="l">
              <a:spcBef>
                <a:spcPts val="0"/>
              </a:spcBef>
              <a:spcAft>
                <a:spcPts val="0"/>
              </a:spcAft>
              <a:buNone/>
            </a:pPr>
            <a:r>
              <a:rPr lang="en"/>
              <a:t>Instagram: 1.3M followers</a:t>
            </a:r>
            <a:endParaRPr/>
          </a:p>
          <a:p>
            <a:pPr indent="0" lvl="0" marL="0" rtl="0" algn="l">
              <a:spcBef>
                <a:spcPts val="0"/>
              </a:spcBef>
              <a:spcAft>
                <a:spcPts val="0"/>
              </a:spcAft>
              <a:buNone/>
            </a:pPr>
            <a:r>
              <a:rPr lang="en"/>
              <a:t>YouTube: 244k followers</a:t>
            </a:r>
            <a:endParaRPr/>
          </a:p>
          <a:p>
            <a:pPr indent="0" lvl="0" marL="0" rtl="0" algn="l">
              <a:spcBef>
                <a:spcPts val="0"/>
              </a:spcBef>
              <a:spcAft>
                <a:spcPts val="0"/>
              </a:spcAft>
              <a:buNone/>
            </a:pPr>
            <a:r>
              <a:rPr lang="en"/>
              <a:t>LinkedIn: 5.2M followers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Recorded as a case study, HP ran ads on Instagram story. The campaign showed many highlighted features of social media marketing. including: </a:t>
            </a:r>
            <a:endParaRPr/>
          </a:p>
          <a:p>
            <a:pPr indent="-298450" lvl="0" marL="457200" rtl="0" algn="l">
              <a:spcBef>
                <a:spcPts val="0"/>
              </a:spcBef>
              <a:spcAft>
                <a:spcPts val="0"/>
              </a:spcAft>
              <a:buSzPts val="1100"/>
              <a:buChar char="●"/>
            </a:pPr>
            <a:r>
              <a:rPr lang="en"/>
              <a:t>Chat history</a:t>
            </a:r>
            <a:endParaRPr/>
          </a:p>
          <a:p>
            <a:pPr indent="-298450" lvl="0" marL="457200" rtl="0" algn="l">
              <a:spcBef>
                <a:spcPts val="0"/>
              </a:spcBef>
              <a:spcAft>
                <a:spcPts val="0"/>
              </a:spcAft>
              <a:buSzPts val="1100"/>
              <a:buChar char="●"/>
            </a:pPr>
            <a:r>
              <a:rPr lang="en"/>
              <a:t>Likes and comments </a:t>
            </a:r>
            <a:endParaRPr/>
          </a:p>
          <a:p>
            <a:pPr indent="-298450" lvl="0" marL="457200" rtl="0" algn="l">
              <a:spcBef>
                <a:spcPts val="0"/>
              </a:spcBef>
              <a:spcAft>
                <a:spcPts val="0"/>
              </a:spcAft>
              <a:buSzPts val="1100"/>
              <a:buChar char="●"/>
            </a:pPr>
            <a:r>
              <a:rPr lang="en"/>
              <a:t>Click through rate</a:t>
            </a:r>
            <a:endParaRPr/>
          </a:p>
          <a:p>
            <a:pPr indent="-298450" lvl="0" marL="457200" rtl="0" algn="l">
              <a:spcBef>
                <a:spcPts val="0"/>
              </a:spcBef>
              <a:spcAft>
                <a:spcPts val="0"/>
              </a:spcAft>
              <a:buSzPts val="1100"/>
              <a:buChar char="●"/>
            </a:pPr>
            <a:r>
              <a:rPr lang="en"/>
              <a:t>Interactive ads for engagement</a:t>
            </a:r>
            <a:endParaRPr/>
          </a:p>
          <a:p>
            <a:pPr indent="-298450" lvl="0" marL="457200" rtl="0" algn="l">
              <a:spcBef>
                <a:spcPts val="0"/>
              </a:spcBef>
              <a:spcAft>
                <a:spcPts val="0"/>
              </a:spcAft>
              <a:buSzPts val="1100"/>
              <a:buChar char="●"/>
            </a:pPr>
            <a:r>
              <a:rPr lang="en"/>
              <a:t>Overall brand lift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a7b0c211e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a7b0c211e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the Printing area, HP’s business capabilities include Home Printing Solutions, Office Printing Solutions, Graphics Solutions, and 3D Printing and Digital Manufacturing.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HP groups its printing business capabilities into the following three business units: Commercial, Consumer, and Supplies.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a7b0c211e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2a7b0c211e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January 2020, Google announced that it would remove 3rd party cookies from Chrome. Many companies including HP use third party data from cookies to drive customer marketing initiatives. This is a significant change to the source of HP’s successful customer segmentation. Without sufficient and detailed customer data, HP could lose out on maintaining its growing customer base and, consequently, its edge in the market.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As a result, HP has to adapt in a cookie-less future. The company has chosen to leverage its first-party data gathered over the years.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"In this cookie-less world, how can HP shift its focus to leveraging first-party data for marketing and revenue generation?"</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a7b0c211e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a7b0c211e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How to drive revenue? Revenue = Average price per purchase x Repurchase Frequency.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a:t>
            </a:r>
            <a:r>
              <a:rPr lang="en">
                <a:solidFill>
                  <a:schemeClr val="dk1"/>
                </a:solidFill>
              </a:rPr>
              <a:t>et’s look at the Customers and start from their purchasing price first.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t>Graph 1: </a:t>
            </a:r>
            <a:endParaRPr b="1"/>
          </a:p>
          <a:p>
            <a:pPr indent="0" lvl="0" marL="0" rtl="0" algn="l">
              <a:spcBef>
                <a:spcPts val="0"/>
              </a:spcBef>
              <a:spcAft>
                <a:spcPts val="0"/>
              </a:spcAft>
              <a:buNone/>
            </a:pPr>
            <a:r>
              <a:rPr b="1" lang="en"/>
              <a:t>This plot shows customer distribution across different product price tiers. </a:t>
            </a:r>
            <a:endParaRPr b="1"/>
          </a:p>
          <a:p>
            <a:pPr indent="0" lvl="0" marL="0" rtl="0" algn="l">
              <a:spcBef>
                <a:spcPts val="0"/>
              </a:spcBef>
              <a:spcAft>
                <a:spcPts val="0"/>
              </a:spcAft>
              <a:buNone/>
            </a:pPr>
            <a:r>
              <a:rPr lang="en"/>
              <a:t>The x-axis is the number of customers </a:t>
            </a:r>
            <a:r>
              <a:rPr lang="en"/>
              <a:t>who purchased products within this price tier, divided by Total Customer. </a:t>
            </a:r>
            <a:endParaRPr/>
          </a:p>
          <a:p>
            <a:pPr indent="0" lvl="0" marL="0" rtl="0" algn="l">
              <a:spcBef>
                <a:spcPts val="0"/>
              </a:spcBef>
              <a:spcAft>
                <a:spcPts val="0"/>
              </a:spcAft>
              <a:buNone/>
            </a:pPr>
            <a:r>
              <a:rPr lang="en"/>
              <a:t>=&gt; </a:t>
            </a:r>
            <a:r>
              <a:rPr lang="en" u="sng"/>
              <a:t>Findings:</a:t>
            </a:r>
            <a:r>
              <a:rPr lang="en"/>
              <a:t>  </a:t>
            </a:r>
            <a:r>
              <a:rPr lang="en">
                <a:solidFill>
                  <a:schemeClr val="dk1"/>
                </a:solidFill>
                <a:latin typeface="Roboto"/>
                <a:ea typeface="Roboto"/>
                <a:cs typeface="Roboto"/>
                <a:sym typeface="Roboto"/>
              </a:rPr>
              <a:t>The largest proportion of customers purchased products within the price range of $100 to $300, the lowest is $300-500.</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Graph 2 &amp; 3: </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Then, we go deeper, to see within each price tier, </a:t>
            </a:r>
            <a:r>
              <a:rPr b="1" lang="en">
                <a:solidFill>
                  <a:schemeClr val="dk1"/>
                </a:solidFill>
                <a:latin typeface="Roboto"/>
                <a:ea typeface="Roboto"/>
                <a:cs typeface="Roboto"/>
                <a:sym typeface="Roboto"/>
              </a:rPr>
              <a:t>What proportion of customers made at least one purchase?  &amp; What percentage of customers are subscribed to instant ink?</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The x-axis are customers who purchased at least one team/total customers in that group, and customers who subscribed/total customers in that group,  respectively.</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=&gt; </a:t>
            </a:r>
            <a:r>
              <a:rPr lang="en" u="sng">
                <a:solidFill>
                  <a:schemeClr val="dk1"/>
                </a:solidFill>
                <a:latin typeface="Roboto"/>
                <a:ea typeface="Roboto"/>
                <a:cs typeface="Roboto"/>
                <a:sym typeface="Roboto"/>
              </a:rPr>
              <a:t>Findings:</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1） Percentages of customers who made more than one purchase are below 25%, not even each 30%; percentages of subscribers are below 40%, less than 50%. That it, More than half of the people who bought HP printers did not subscribe to Instant Ink;</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2） Even though the $100-300 price range represents the largest customer group, their repurchase and subscription rates are not very high, indicating room for incremental revenue growth;</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3)    On the other hand, although the proportions of customers who purchased products in the $300-500 and over $500 price range are relatively low, their purchase and subscription rates are relatively high (top2), indicating a higher potential long-term value.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===&gt; </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If the company could convert $100-300 to $300-500 or $500 price tier,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then the company could make more revenue per customer, with larger likely of higher number of repurchased and strong long-term subscription relation (larger potential value).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a7b0c211e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2a7b0c211e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based on these findings, here are our</a:t>
            </a:r>
            <a:r>
              <a:rPr b="1" lang="en"/>
              <a:t> three main directions</a:t>
            </a:r>
            <a:r>
              <a:rPr lang="en"/>
              <a:t> to help HP increase revenue:</a:t>
            </a:r>
            <a:endParaRPr/>
          </a:p>
          <a:p>
            <a:pPr indent="-298450" lvl="0" marL="457200" rtl="0" algn="l">
              <a:spcBef>
                <a:spcPts val="0"/>
              </a:spcBef>
              <a:spcAft>
                <a:spcPts val="0"/>
              </a:spcAft>
              <a:buSzPts val="1100"/>
              <a:buAutoNum type="arabicParenR"/>
            </a:pPr>
            <a:r>
              <a:rPr lang="en"/>
              <a:t>Purchase higher-priced products: convert </a:t>
            </a:r>
            <a:r>
              <a:rPr lang="en"/>
              <a:t>customers in </a:t>
            </a:r>
            <a:r>
              <a:rPr lang="en">
                <a:solidFill>
                  <a:schemeClr val="dk1"/>
                </a:solidFill>
              </a:rPr>
              <a:t>lower price tier </a:t>
            </a:r>
            <a:r>
              <a:rPr lang="en"/>
              <a:t>to purchase more </a:t>
            </a:r>
            <a:r>
              <a:rPr lang="en"/>
              <a:t>expensive products</a:t>
            </a:r>
            <a:endParaRPr/>
          </a:p>
          <a:p>
            <a:pPr indent="-298450" lvl="0" marL="457200" rtl="0" algn="l">
              <a:spcBef>
                <a:spcPts val="0"/>
              </a:spcBef>
              <a:spcAft>
                <a:spcPts val="0"/>
              </a:spcAft>
              <a:buSzPts val="1100"/>
              <a:buAutoNum type="arabicParenR"/>
            </a:pPr>
            <a:r>
              <a:rPr lang="en"/>
              <a:t>Improve repurchase </a:t>
            </a:r>
            <a:r>
              <a:rPr lang="en"/>
              <a:t>propensity: make customers more likely to repurchase esp. printers</a:t>
            </a:r>
            <a:endParaRPr/>
          </a:p>
          <a:p>
            <a:pPr indent="-298450" lvl="0" marL="457200" rtl="0" algn="l">
              <a:spcBef>
                <a:spcPts val="0"/>
              </a:spcBef>
              <a:spcAft>
                <a:spcPts val="0"/>
              </a:spcAft>
              <a:buSzPts val="1100"/>
              <a:buAutoNum type="arabicParenR"/>
            </a:pPr>
            <a:r>
              <a:rPr lang="en"/>
              <a:t>Increase subscription rate: encourage them to build a longer-term relationship with HP brand through Instant Ink Subscription plan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I.e., larger purchase price, higher purchase frequency, long-term relationship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a7b0c211e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a7b0c211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a:t>
            </a:r>
            <a:r>
              <a:rPr lang="en">
                <a:solidFill>
                  <a:schemeClr val="dk1"/>
                </a:solidFill>
              </a:rPr>
              <a:t> first question is to find the most profitable customers, we use avg. price per user as predictor.</a:t>
            </a:r>
            <a:endParaRPr>
              <a:solidFill>
                <a:schemeClr val="dk1"/>
              </a:solidFill>
            </a:endParaRPr>
          </a:p>
          <a:p>
            <a:pPr indent="0" lvl="0" marL="0" rtl="0" algn="l">
              <a:spcBef>
                <a:spcPts val="0"/>
              </a:spcBef>
              <a:spcAft>
                <a:spcPts val="0"/>
              </a:spcAft>
              <a:buNone/>
            </a:pPr>
            <a:r>
              <a:rPr lang="en">
                <a:solidFill>
                  <a:schemeClr val="dk1"/>
                </a:solidFill>
              </a:rPr>
              <a:t>Then, we trained 6 different ways (incl. simple linear, lasso, ridge regression, decision tree and random forests) to find the significant variables.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comparison, we defined our key metrics that are considered in user segmentation.</a:t>
            </a:r>
            <a:r>
              <a:rPr b="1" lang="en">
                <a:solidFill>
                  <a:schemeClr val="dk1"/>
                </a:solidFill>
              </a:rPr>
              <a:t> The metric consists of 3 parts: Usage, demographics and pyschographics.</a:t>
            </a:r>
            <a:endParaRPr b="1">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Usage: Avg. color ink used and pages printed per month</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Demographics: Occupation, Household Income</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Psychographics: Purchasing propensity of PC/Laptop/Competitors; and towards different printer types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=&gt; </a:t>
            </a:r>
            <a:r>
              <a:rPr b="1" lang="en">
                <a:solidFill>
                  <a:schemeClr val="dk1"/>
                </a:solidFill>
              </a:rPr>
              <a:t>With these key segmentation drivers, we did user segmentation using K-Means. </a:t>
            </a:r>
            <a:r>
              <a:rPr lang="en">
                <a:solidFill>
                  <a:schemeClr val="dk1"/>
                </a:solidFill>
              </a:rPr>
              <a:t>Here are some </a:t>
            </a:r>
            <a:r>
              <a:rPr b="1" lang="en">
                <a:solidFill>
                  <a:schemeClr val="dk1"/>
                </a:solidFill>
              </a:rPr>
              <a:t>findings with suggestions correspondingly:</a:t>
            </a:r>
            <a:endParaRPr b="1">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Monthly consumption of color ink and pages positive relates to the purchased product price. The higher usage of color ink and papers, the more likely the customer would choose a higher price tier;</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As for Occupation, self-employed or ‘at Home’ occupations (like self-employed administration/managerial, homemakers) have larger positive correlations with product prices, compared to other ‘office’ occupation types; </a:t>
            </a:r>
            <a:endParaRPr>
              <a:solidFill>
                <a:schemeClr val="dk1"/>
              </a:solidFill>
            </a:endParaRPr>
          </a:p>
          <a:p>
            <a:pPr indent="0" lvl="0" marL="457200" rtl="0" algn="l">
              <a:spcBef>
                <a:spcPts val="0"/>
              </a:spcBef>
              <a:spcAft>
                <a:spcPts val="0"/>
              </a:spcAft>
              <a:buNone/>
            </a:pPr>
            <a:r>
              <a:rPr lang="en" u="sng">
                <a:solidFill>
                  <a:schemeClr val="dk1"/>
                </a:solidFill>
              </a:rPr>
              <a:t>=&gt; Call-for-actions</a:t>
            </a:r>
            <a:r>
              <a:rPr lang="en">
                <a:solidFill>
                  <a:schemeClr val="dk1"/>
                </a:solidFill>
              </a:rPr>
              <a:t>: the company might grow business and find incrementals in developing ‘Home’ customers (vs. Office customers) as these individual at home or self-employed customers are more positively related to a higher price tier.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Some positive relationships between product price and purchasing propensity of PC/Laptop, and smaller format printers. </a:t>
            </a:r>
            <a:endParaRPr>
              <a:solidFill>
                <a:schemeClr val="dk1"/>
              </a:solidFill>
            </a:endParaRPr>
          </a:p>
          <a:p>
            <a:pPr indent="0" lvl="0" marL="457200" rtl="0" algn="l">
              <a:spcBef>
                <a:spcPts val="0"/>
              </a:spcBef>
              <a:spcAft>
                <a:spcPts val="0"/>
              </a:spcAft>
              <a:buNone/>
            </a:pPr>
            <a:r>
              <a:rPr lang="en" u="sng">
                <a:solidFill>
                  <a:schemeClr val="dk1"/>
                </a:solidFill>
              </a:rPr>
              <a:t>=&gt; </a:t>
            </a:r>
            <a:r>
              <a:rPr lang="en">
                <a:solidFill>
                  <a:schemeClr val="dk1"/>
                </a:solidFill>
              </a:rPr>
              <a:t>That is, customers who have propensities in PC or Laptop, might be willing to pick a higher-priced product vs those do not have purchasing propensity; </a:t>
            </a:r>
            <a:endParaRPr>
              <a:solidFill>
                <a:schemeClr val="dk1"/>
              </a:solidFill>
            </a:endParaRPr>
          </a:p>
          <a:p>
            <a:pPr indent="0" lvl="0" marL="457200" rtl="0" algn="l">
              <a:spcBef>
                <a:spcPts val="0"/>
              </a:spcBef>
              <a:spcAft>
                <a:spcPts val="0"/>
              </a:spcAft>
              <a:buNone/>
            </a:pPr>
            <a:r>
              <a:rPr lang="en" u="sng">
                <a:solidFill>
                  <a:schemeClr val="dk1"/>
                </a:solidFill>
              </a:rPr>
              <a:t>=&gt; </a:t>
            </a:r>
            <a:r>
              <a:rPr lang="en">
                <a:solidFill>
                  <a:schemeClr val="dk1"/>
                </a:solidFill>
              </a:rPr>
              <a:t>Especially for those who have propensity in PC Lenovo or Acer, because Lenovo or Acer these companies do not have printer business, customers might purchase HP printers instead. Thus, the HP company might build further collaboration with companies that sell Laptop/PC devices but not printers.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a7b0c211e_4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a7b0c211e_4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Based on the findings, here are some specific interventions that the company could implement:</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1） Home office printing solutions: </a:t>
            </a:r>
            <a:r>
              <a:rPr lang="en">
                <a:solidFill>
                  <a:schemeClr val="dk1"/>
                </a:solidFill>
              </a:rPr>
              <a:t> identified ‘Home’ customers, offer products and services that satisfy home-office printing needs, provide customization if possible; </a:t>
            </a:r>
            <a:endParaRPr>
              <a:solidFill>
                <a:schemeClr val="dk1"/>
              </a:solidFill>
            </a:endParaRPr>
          </a:p>
          <a:p>
            <a:pPr indent="0" lvl="0" marL="0" rtl="0" algn="l">
              <a:lnSpc>
                <a:spcPct val="150000"/>
              </a:lnSpc>
              <a:spcBef>
                <a:spcPts val="0"/>
              </a:spcBef>
              <a:spcAft>
                <a:spcPts val="0"/>
              </a:spcAft>
              <a:buNone/>
            </a:pPr>
            <a:r>
              <a:rPr b="1" lang="en">
                <a:solidFill>
                  <a:schemeClr val="dk1"/>
                </a:solidFill>
              </a:rPr>
              <a:t>2)  Promote bundle deals with laptops and desktop computers</a:t>
            </a:r>
            <a:r>
              <a:rPr lang="en">
                <a:solidFill>
                  <a:schemeClr val="dk1"/>
                </a:solidFill>
              </a:rPr>
              <a:t>: The company could promote printers on laptop or PC item pages. </a:t>
            </a:r>
            <a:endParaRPr>
              <a:solidFill>
                <a:schemeClr val="dk1"/>
              </a:solidFill>
            </a:endParaRPr>
          </a:p>
          <a:p>
            <a:pPr indent="0" lvl="0" marL="0" rtl="0" algn="l">
              <a:lnSpc>
                <a:spcPct val="150000"/>
              </a:lnSpc>
              <a:spcBef>
                <a:spcPts val="0"/>
              </a:spcBef>
              <a:spcAft>
                <a:spcPts val="0"/>
              </a:spcAft>
              <a:buNone/>
            </a:pPr>
            <a:r>
              <a:rPr lang="en">
                <a:solidFill>
                  <a:schemeClr val="dk1"/>
                </a:solidFill>
              </a:rPr>
              <a:t>Current situation: there is no printer logo or entrance or any related information on the first page of the laptop/PC item page. The users can only see related or suggested printers when they click to switch to the second page using the button, then the printers related information will be displayed. However, lots of customers might not find it and the company will loss potential revenues. </a:t>
            </a:r>
            <a:endParaRPr>
              <a:solidFill>
                <a:schemeClr val="dk1"/>
              </a:solidFill>
            </a:endParaRPr>
          </a:p>
          <a:p>
            <a:pPr indent="0" lvl="0" marL="0" rtl="0" algn="l">
              <a:lnSpc>
                <a:spcPct val="150000"/>
              </a:lnSpc>
              <a:spcBef>
                <a:spcPts val="0"/>
              </a:spcBef>
              <a:spcAft>
                <a:spcPts val="0"/>
              </a:spcAft>
              <a:buNone/>
            </a:pPr>
            <a:r>
              <a:rPr b="1" lang="en">
                <a:solidFill>
                  <a:schemeClr val="dk1"/>
                </a:solidFill>
              </a:rPr>
              <a:t>3） Find complementary marketing opportunities with companies without printer businesses</a:t>
            </a:r>
            <a:r>
              <a:rPr lang="en">
                <a:solidFill>
                  <a:schemeClr val="dk1"/>
                </a:solidFill>
              </a:rPr>
              <a:t> like Lenovo: We search keyword ‘Printer’ on Lenovo website, although HP printer is compatible with Lenovo computers, but the search results show NO HP brand at all but other competitors like Canon or Brothers.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38000"/>
          </a:blip>
          <a:srcRect b="570" l="4743" r="-9" t="19036"/>
          <a:stretch/>
        </p:blipFill>
        <p:spPr>
          <a:xfrm flipH="1">
            <a:off x="0" y="0"/>
            <a:ext cx="9144000" cy="5143500"/>
          </a:xfrm>
          <a:prstGeom prst="rect">
            <a:avLst/>
          </a:prstGeom>
          <a:noFill/>
          <a:ln>
            <a:noFill/>
          </a:ln>
        </p:spPr>
      </p:pic>
      <p:sp>
        <p:nvSpPr>
          <p:cNvPr id="10" name="Google Shape;10;p2"/>
          <p:cNvSpPr txBox="1"/>
          <p:nvPr>
            <p:ph type="ctrTitle"/>
          </p:nvPr>
        </p:nvSpPr>
        <p:spPr>
          <a:xfrm>
            <a:off x="713225" y="2446900"/>
            <a:ext cx="7717500" cy="16101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6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4097650"/>
            <a:ext cx="3983700" cy="399300"/>
          </a:xfrm>
          <a:prstGeom prst="rect">
            <a:avLst/>
          </a:prstGeom>
          <a:gradFill>
            <a:gsLst>
              <a:gs pos="0">
                <a:schemeClr val="dk2"/>
              </a:gs>
              <a:gs pos="100000">
                <a:schemeClr val="lt2"/>
              </a:gs>
            </a:gsLst>
            <a:lin ang="10801400" scaled="0"/>
          </a:gra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rot="1834879">
            <a:off x="7935399" y="1866505"/>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1835340">
            <a:off x="7718142" y="1317940"/>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1834341">
            <a:off x="8758183" y="2505038"/>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1835532">
            <a:off x="7982525" y="2161836"/>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1834341">
            <a:off x="8736968" y="1391272"/>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1835670">
            <a:off x="7577981" y="943241"/>
            <a:ext cx="118948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3" name="Shape 83"/>
        <p:cNvGrpSpPr/>
        <p:nvPr/>
      </p:nvGrpSpPr>
      <p:grpSpPr>
        <a:xfrm>
          <a:off x="0" y="0"/>
          <a:ext cx="0" cy="0"/>
          <a:chOff x="0" y="0"/>
          <a:chExt cx="0" cy="0"/>
        </a:xfrm>
      </p:grpSpPr>
      <p:sp>
        <p:nvSpPr>
          <p:cNvPr id="84" name="Google Shape;84;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5" name="Google Shape;85;p11"/>
          <p:cNvSpPr txBox="1"/>
          <p:nvPr>
            <p:ph idx="1" type="subTitle"/>
          </p:nvPr>
        </p:nvSpPr>
        <p:spPr>
          <a:xfrm>
            <a:off x="720000" y="2014954"/>
            <a:ext cx="1986000" cy="73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6" name="Google Shape;86;p11"/>
          <p:cNvSpPr txBox="1"/>
          <p:nvPr>
            <p:ph idx="2" type="subTitle"/>
          </p:nvPr>
        </p:nvSpPr>
        <p:spPr>
          <a:xfrm>
            <a:off x="3579001" y="2014954"/>
            <a:ext cx="1986000" cy="73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7" name="Google Shape;87;p11"/>
          <p:cNvSpPr txBox="1"/>
          <p:nvPr>
            <p:ph idx="3" type="subTitle"/>
          </p:nvPr>
        </p:nvSpPr>
        <p:spPr>
          <a:xfrm>
            <a:off x="720000" y="3440450"/>
            <a:ext cx="1986000" cy="73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8" name="Google Shape;88;p11"/>
          <p:cNvSpPr txBox="1"/>
          <p:nvPr>
            <p:ph idx="4" type="subTitle"/>
          </p:nvPr>
        </p:nvSpPr>
        <p:spPr>
          <a:xfrm>
            <a:off x="3579001" y="3440450"/>
            <a:ext cx="1986000" cy="73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89" name="Google Shape;89;p11"/>
          <p:cNvSpPr txBox="1"/>
          <p:nvPr>
            <p:ph idx="5" type="subTitle"/>
          </p:nvPr>
        </p:nvSpPr>
        <p:spPr>
          <a:xfrm>
            <a:off x="6437999" y="2014954"/>
            <a:ext cx="1986000" cy="73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90" name="Google Shape;90;p11"/>
          <p:cNvSpPr txBox="1"/>
          <p:nvPr>
            <p:ph idx="6" type="subTitle"/>
          </p:nvPr>
        </p:nvSpPr>
        <p:spPr>
          <a:xfrm>
            <a:off x="6437999" y="3440450"/>
            <a:ext cx="1986000" cy="73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91" name="Google Shape;91;p11"/>
          <p:cNvSpPr txBox="1"/>
          <p:nvPr>
            <p:ph idx="7" type="subTitle"/>
          </p:nvPr>
        </p:nvSpPr>
        <p:spPr>
          <a:xfrm>
            <a:off x="723905" y="1641063"/>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1"/>
          <p:cNvSpPr txBox="1"/>
          <p:nvPr>
            <p:ph idx="8" type="subTitle"/>
          </p:nvPr>
        </p:nvSpPr>
        <p:spPr>
          <a:xfrm>
            <a:off x="3582902" y="1641063"/>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 name="Google Shape;93;p11"/>
          <p:cNvSpPr txBox="1"/>
          <p:nvPr>
            <p:ph idx="9" type="subTitle"/>
          </p:nvPr>
        </p:nvSpPr>
        <p:spPr>
          <a:xfrm>
            <a:off x="6441895" y="1641063"/>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11"/>
          <p:cNvSpPr txBox="1"/>
          <p:nvPr>
            <p:ph idx="13" type="subTitle"/>
          </p:nvPr>
        </p:nvSpPr>
        <p:spPr>
          <a:xfrm>
            <a:off x="723905" y="3063350"/>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1"/>
          <p:cNvSpPr txBox="1"/>
          <p:nvPr>
            <p:ph idx="14" type="subTitle"/>
          </p:nvPr>
        </p:nvSpPr>
        <p:spPr>
          <a:xfrm>
            <a:off x="3582902" y="3063350"/>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 name="Google Shape;96;p11"/>
          <p:cNvSpPr txBox="1"/>
          <p:nvPr>
            <p:ph idx="15" type="subTitle"/>
          </p:nvPr>
        </p:nvSpPr>
        <p:spPr>
          <a:xfrm>
            <a:off x="6441895" y="3063350"/>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7" name="Google Shape;97;p11"/>
          <p:cNvSpPr/>
          <p:nvPr/>
        </p:nvSpPr>
        <p:spPr>
          <a:xfrm rot="1834879">
            <a:off x="7615899" y="1163155"/>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1"/>
          <p:cNvSpPr/>
          <p:nvPr/>
        </p:nvSpPr>
        <p:spPr>
          <a:xfrm rot="1835340">
            <a:off x="7398642" y="614590"/>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1"/>
          <p:cNvSpPr/>
          <p:nvPr/>
        </p:nvSpPr>
        <p:spPr>
          <a:xfrm rot="1834341">
            <a:off x="8417468" y="687922"/>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1"/>
          <p:cNvSpPr/>
          <p:nvPr/>
        </p:nvSpPr>
        <p:spPr>
          <a:xfrm rot="1835670">
            <a:off x="7258481" y="239891"/>
            <a:ext cx="118948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1" name="Shape 101"/>
        <p:cNvGrpSpPr/>
        <p:nvPr/>
      </p:nvGrpSpPr>
      <p:grpSpPr>
        <a:xfrm>
          <a:off x="0" y="0"/>
          <a:ext cx="0" cy="0"/>
          <a:chOff x="0" y="0"/>
          <a:chExt cx="0" cy="0"/>
        </a:xfrm>
      </p:grpSpPr>
      <p:pic>
        <p:nvPicPr>
          <p:cNvPr id="102" name="Google Shape;102;p12"/>
          <p:cNvPicPr preferRelativeResize="0"/>
          <p:nvPr/>
        </p:nvPicPr>
        <p:blipFill rotWithShape="1">
          <a:blip r:embed="rId2">
            <a:alphaModFix amt="46000"/>
          </a:blip>
          <a:srcRect b="23601" l="19189" r="2550" t="9953"/>
          <a:stretch/>
        </p:blipFill>
        <p:spPr>
          <a:xfrm>
            <a:off x="0" y="0"/>
            <a:ext cx="9144003" cy="5143501"/>
          </a:xfrm>
          <a:prstGeom prst="rect">
            <a:avLst/>
          </a:prstGeom>
          <a:noFill/>
          <a:ln>
            <a:noFill/>
          </a:ln>
        </p:spPr>
      </p:pic>
      <p:sp>
        <p:nvSpPr>
          <p:cNvPr id="103" name="Google Shape;103;p12"/>
          <p:cNvSpPr txBox="1"/>
          <p:nvPr>
            <p:ph type="title"/>
          </p:nvPr>
        </p:nvSpPr>
        <p:spPr>
          <a:xfrm>
            <a:off x="4427425" y="1893813"/>
            <a:ext cx="34926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4" name="Google Shape;104;p12"/>
          <p:cNvSpPr txBox="1"/>
          <p:nvPr>
            <p:ph idx="1" type="subTitle"/>
          </p:nvPr>
        </p:nvSpPr>
        <p:spPr>
          <a:xfrm>
            <a:off x="4427425" y="2802650"/>
            <a:ext cx="3850800" cy="361200"/>
          </a:xfrm>
          <a:prstGeom prst="rect">
            <a:avLst/>
          </a:prstGeom>
          <a:gradFill>
            <a:gsLst>
              <a:gs pos="0">
                <a:schemeClr val="dk2"/>
              </a:gs>
              <a:gs pos="100000">
                <a:schemeClr val="lt2"/>
              </a:gs>
            </a:gsLst>
            <a:lin ang="10801400" scaled="0"/>
          </a:gra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200"/>
              <a:buFont typeface="PT Sans"/>
              <a:buNone/>
              <a:defRPr sz="1600">
                <a:solidFill>
                  <a:schemeClr val="lt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05" name="Google Shape;105;p12"/>
          <p:cNvSpPr txBox="1"/>
          <p:nvPr>
            <p:ph idx="2" type="title"/>
          </p:nvPr>
        </p:nvSpPr>
        <p:spPr>
          <a:xfrm>
            <a:off x="4427425" y="477452"/>
            <a:ext cx="34926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6" name="Google Shape;106;p12"/>
          <p:cNvSpPr txBox="1"/>
          <p:nvPr>
            <p:ph idx="3" type="subTitle"/>
          </p:nvPr>
        </p:nvSpPr>
        <p:spPr>
          <a:xfrm>
            <a:off x="4427425" y="1371188"/>
            <a:ext cx="3850800" cy="361200"/>
          </a:xfrm>
          <a:prstGeom prst="rect">
            <a:avLst/>
          </a:prstGeom>
          <a:gradFill>
            <a:gsLst>
              <a:gs pos="0">
                <a:schemeClr val="dk2"/>
              </a:gs>
              <a:gs pos="100000">
                <a:schemeClr val="lt2"/>
              </a:gs>
            </a:gsLst>
            <a:lin ang="10801400" scaled="0"/>
          </a:gra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200"/>
              <a:buFont typeface="PT Sans"/>
              <a:buNone/>
              <a:defRPr sz="1600">
                <a:solidFill>
                  <a:schemeClr val="lt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07" name="Google Shape;107;p12"/>
          <p:cNvSpPr txBox="1"/>
          <p:nvPr>
            <p:ph idx="4" type="title"/>
          </p:nvPr>
        </p:nvSpPr>
        <p:spPr>
          <a:xfrm>
            <a:off x="4427425" y="3310175"/>
            <a:ext cx="34926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8" name="Google Shape;108;p12"/>
          <p:cNvSpPr txBox="1"/>
          <p:nvPr>
            <p:ph idx="5" type="subTitle"/>
          </p:nvPr>
        </p:nvSpPr>
        <p:spPr>
          <a:xfrm>
            <a:off x="4427425" y="4225401"/>
            <a:ext cx="3850800" cy="378600"/>
          </a:xfrm>
          <a:prstGeom prst="rect">
            <a:avLst/>
          </a:prstGeom>
          <a:gradFill>
            <a:gsLst>
              <a:gs pos="0">
                <a:schemeClr val="dk2"/>
              </a:gs>
              <a:gs pos="100000">
                <a:schemeClr val="lt2"/>
              </a:gs>
            </a:gsLst>
            <a:lin ang="10801400" scaled="0"/>
          </a:gra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200"/>
              <a:buFont typeface="PT Sans"/>
              <a:buNone/>
              <a:defRPr sz="1600">
                <a:solidFill>
                  <a:schemeClr val="lt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09" name="Google Shape;109;p12"/>
          <p:cNvSpPr/>
          <p:nvPr/>
        </p:nvSpPr>
        <p:spPr>
          <a:xfrm rot="1834879">
            <a:off x="-100776" y="3475480"/>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2"/>
          <p:cNvSpPr/>
          <p:nvPr/>
        </p:nvSpPr>
        <p:spPr>
          <a:xfrm rot="1835340">
            <a:off x="-318033" y="2926915"/>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2"/>
          <p:cNvSpPr/>
          <p:nvPr/>
        </p:nvSpPr>
        <p:spPr>
          <a:xfrm rot="1834341">
            <a:off x="722008" y="4114013"/>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2"/>
          <p:cNvSpPr/>
          <p:nvPr/>
        </p:nvSpPr>
        <p:spPr>
          <a:xfrm rot="1835532">
            <a:off x="-53650" y="3770811"/>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2"/>
          <p:cNvSpPr/>
          <p:nvPr/>
        </p:nvSpPr>
        <p:spPr>
          <a:xfrm rot="1834341">
            <a:off x="700793" y="3000247"/>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2"/>
          <p:cNvSpPr/>
          <p:nvPr/>
        </p:nvSpPr>
        <p:spPr>
          <a:xfrm rot="1835670">
            <a:off x="-458194" y="2552216"/>
            <a:ext cx="118948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pic>
        <p:nvPicPr>
          <p:cNvPr id="116" name="Google Shape;116;p13"/>
          <p:cNvPicPr preferRelativeResize="0"/>
          <p:nvPr/>
        </p:nvPicPr>
        <p:blipFill rotWithShape="1">
          <a:blip r:embed="rId2">
            <a:alphaModFix amt="68000"/>
          </a:blip>
          <a:srcRect b="9506" l="5482" r="0" t="10261"/>
          <a:stretch/>
        </p:blipFill>
        <p:spPr>
          <a:xfrm flipH="1">
            <a:off x="-53352" y="-42250"/>
            <a:ext cx="9239127" cy="5231575"/>
          </a:xfrm>
          <a:prstGeom prst="rect">
            <a:avLst/>
          </a:prstGeom>
          <a:noFill/>
          <a:ln>
            <a:noFill/>
          </a:ln>
        </p:spPr>
      </p:pic>
      <p:sp>
        <p:nvSpPr>
          <p:cNvPr id="117" name="Google Shape;117;p13"/>
          <p:cNvSpPr txBox="1"/>
          <p:nvPr>
            <p:ph hasCustomPrompt="1" type="title"/>
          </p:nvPr>
        </p:nvSpPr>
        <p:spPr>
          <a:xfrm>
            <a:off x="1284000" y="1288250"/>
            <a:ext cx="6576000" cy="197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8" name="Google Shape;118;p13"/>
          <p:cNvSpPr txBox="1"/>
          <p:nvPr>
            <p:ph idx="1" type="subTitle"/>
          </p:nvPr>
        </p:nvSpPr>
        <p:spPr>
          <a:xfrm>
            <a:off x="1759125" y="3259075"/>
            <a:ext cx="5625900" cy="480000"/>
          </a:xfrm>
          <a:prstGeom prst="rect">
            <a:avLst/>
          </a:prstGeom>
          <a:gradFill>
            <a:gsLst>
              <a:gs pos="0">
                <a:schemeClr val="dk2"/>
              </a:gs>
              <a:gs pos="100000">
                <a:schemeClr val="lt2"/>
              </a:gs>
            </a:gsLst>
            <a:lin ang="10801400" scaled="0"/>
          </a:gra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19" name="Google Shape;119;p13"/>
          <p:cNvSpPr/>
          <p:nvPr/>
        </p:nvSpPr>
        <p:spPr>
          <a:xfrm rot="1834879">
            <a:off x="7935399" y="1866505"/>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3"/>
          <p:cNvSpPr/>
          <p:nvPr/>
        </p:nvSpPr>
        <p:spPr>
          <a:xfrm rot="1835340">
            <a:off x="7718142" y="1317940"/>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3"/>
          <p:cNvSpPr/>
          <p:nvPr/>
        </p:nvSpPr>
        <p:spPr>
          <a:xfrm rot="1834341">
            <a:off x="8758183" y="2505038"/>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3"/>
          <p:cNvSpPr/>
          <p:nvPr/>
        </p:nvSpPr>
        <p:spPr>
          <a:xfrm rot="1835532">
            <a:off x="7982525" y="2161836"/>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3"/>
          <p:cNvSpPr/>
          <p:nvPr/>
        </p:nvSpPr>
        <p:spPr>
          <a:xfrm rot="1834341">
            <a:off x="8736968" y="1391272"/>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3"/>
          <p:cNvSpPr/>
          <p:nvPr/>
        </p:nvSpPr>
        <p:spPr>
          <a:xfrm rot="1835670">
            <a:off x="7577981" y="943241"/>
            <a:ext cx="118948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5" name="Shape 125"/>
        <p:cNvGrpSpPr/>
        <p:nvPr/>
      </p:nvGrpSpPr>
      <p:grpSpPr>
        <a:xfrm>
          <a:off x="0" y="0"/>
          <a:ext cx="0" cy="0"/>
          <a:chOff x="0" y="0"/>
          <a:chExt cx="0" cy="0"/>
        </a:xfrm>
      </p:grpSpPr>
      <p:sp>
        <p:nvSpPr>
          <p:cNvPr id="126" name="Google Shape;126;p14"/>
          <p:cNvSpPr txBox="1"/>
          <p:nvPr>
            <p:ph type="title"/>
          </p:nvPr>
        </p:nvSpPr>
        <p:spPr>
          <a:xfrm>
            <a:off x="2347938" y="768600"/>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7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7" name="Google Shape;127;p14"/>
          <p:cNvSpPr txBox="1"/>
          <p:nvPr>
            <p:ph idx="1" type="subTitle"/>
          </p:nvPr>
        </p:nvSpPr>
        <p:spPr>
          <a:xfrm>
            <a:off x="2347900" y="1917650"/>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128" name="Google Shape;128;p14"/>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Raleway"/>
                <a:ea typeface="Raleway"/>
                <a:cs typeface="Raleway"/>
                <a:sym typeface="Raleway"/>
              </a:rPr>
              <a:t>CREDITS:</a:t>
            </a:r>
            <a:r>
              <a:rPr b="0" i="0" lang="en" sz="1200" u="none" cap="none" strike="noStrike">
                <a:solidFill>
                  <a:schemeClr val="dk1"/>
                </a:solidFill>
                <a:latin typeface="Raleway"/>
                <a:ea typeface="Raleway"/>
                <a:cs typeface="Raleway"/>
                <a:sym typeface="Raleway"/>
              </a:rPr>
              <a:t> This presentation template was created by </a:t>
            </a:r>
            <a:r>
              <a:rPr b="1" i="0" lang="en" sz="1200" u="sng" cap="none" strike="noStrike">
                <a:solidFill>
                  <a:schemeClr val="hlink"/>
                </a:solidFill>
                <a:latin typeface="Raleway"/>
                <a:ea typeface="Raleway"/>
                <a:cs typeface="Raleway"/>
                <a:sym typeface="Raleway"/>
                <a:hlinkClick r:id="rId2"/>
              </a:rPr>
              <a:t>Slidesgo</a:t>
            </a:r>
            <a:r>
              <a:rPr b="0" i="0" lang="en" sz="1200" u="none" cap="none" strike="noStrike">
                <a:solidFill>
                  <a:schemeClr val="dk1"/>
                </a:solidFill>
                <a:latin typeface="Raleway"/>
                <a:ea typeface="Raleway"/>
                <a:cs typeface="Raleway"/>
                <a:sym typeface="Raleway"/>
              </a:rPr>
              <a:t>, and includes icons by </a:t>
            </a:r>
            <a:r>
              <a:rPr b="1" i="0" lang="en" sz="1200" u="sng" cap="none" strike="noStrike">
                <a:solidFill>
                  <a:schemeClr val="dk1"/>
                </a:solidFill>
                <a:latin typeface="Raleway"/>
                <a:ea typeface="Raleway"/>
                <a:cs typeface="Raleway"/>
                <a:sym typeface="Raleway"/>
                <a:hlinkClick r:id="rId3">
                  <a:extLst>
                    <a:ext uri="{A12FA001-AC4F-418D-AE19-62706E023703}">
                      <ahyp:hlinkClr val="tx"/>
                    </a:ext>
                  </a:extLst>
                </a:hlinkClick>
              </a:rPr>
              <a:t>Flaticon</a:t>
            </a:r>
            <a:r>
              <a:rPr b="0" i="0" lang="en" sz="1200" u="none" cap="none" strike="noStrike">
                <a:solidFill>
                  <a:schemeClr val="dk1"/>
                </a:solidFill>
                <a:latin typeface="Raleway"/>
                <a:ea typeface="Raleway"/>
                <a:cs typeface="Raleway"/>
                <a:sym typeface="Raleway"/>
              </a:rPr>
              <a:t>, and infographics &amp; images by </a:t>
            </a:r>
            <a:r>
              <a:rPr b="1" i="0" lang="en" sz="1200" u="sng" cap="none" strike="noStrike">
                <a:solidFill>
                  <a:schemeClr val="dk1"/>
                </a:solidFill>
                <a:latin typeface="Raleway"/>
                <a:ea typeface="Raleway"/>
                <a:cs typeface="Raleway"/>
                <a:sym typeface="Raleway"/>
                <a:hlinkClick r:id="rId4">
                  <a:extLst>
                    <a:ext uri="{A12FA001-AC4F-418D-AE19-62706E023703}">
                      <ahyp:hlinkClr val="tx"/>
                    </a:ext>
                  </a:extLst>
                </a:hlinkClick>
              </a:rPr>
              <a:t>Freepik</a:t>
            </a:r>
            <a:r>
              <a:rPr b="0" i="0" lang="en" sz="1200" u="sng" cap="none" strike="noStrike">
                <a:solidFill>
                  <a:schemeClr val="dk1"/>
                </a:solidFill>
                <a:latin typeface="Raleway"/>
                <a:ea typeface="Raleway"/>
                <a:cs typeface="Raleway"/>
                <a:sym typeface="Raleway"/>
              </a:rPr>
              <a:t> </a:t>
            </a:r>
            <a:endParaRPr b="1" i="0" sz="1200" u="sng" cap="none" strike="noStrike">
              <a:solidFill>
                <a:schemeClr val="dk1"/>
              </a:solidFill>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sp>
        <p:nvSpPr>
          <p:cNvPr id="130" name="Google Shape;130;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1" name="Google Shape;131;p15"/>
          <p:cNvSpPr txBox="1"/>
          <p:nvPr>
            <p:ph idx="1" type="body"/>
          </p:nvPr>
        </p:nvSpPr>
        <p:spPr>
          <a:xfrm>
            <a:off x="720000" y="1215750"/>
            <a:ext cx="7704000" cy="3240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2" name="Shape 132"/>
        <p:cNvGrpSpPr/>
        <p:nvPr/>
      </p:nvGrpSpPr>
      <p:grpSpPr>
        <a:xfrm>
          <a:off x="0" y="0"/>
          <a:ext cx="0" cy="0"/>
          <a:chOff x="0" y="0"/>
          <a:chExt cx="0" cy="0"/>
        </a:xfrm>
      </p:grpSpPr>
      <p:sp>
        <p:nvSpPr>
          <p:cNvPr id="133" name="Google Shape;133;p16"/>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17"/>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15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6" name="Google Shape;136;p17"/>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sp>
        <p:nvSpPr>
          <p:cNvPr id="138" name="Google Shape;138;p18"/>
          <p:cNvSpPr txBox="1"/>
          <p:nvPr>
            <p:ph type="title"/>
          </p:nvPr>
        </p:nvSpPr>
        <p:spPr>
          <a:xfrm>
            <a:off x="720000" y="4014450"/>
            <a:ext cx="7704000" cy="5727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9" name="Shape 13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0" name="Shape 140"/>
        <p:cNvGrpSpPr/>
        <p:nvPr/>
      </p:nvGrpSpPr>
      <p:grpSpPr>
        <a:xfrm>
          <a:off x="0" y="0"/>
          <a:ext cx="0" cy="0"/>
          <a:chOff x="0" y="0"/>
          <a:chExt cx="0" cy="0"/>
        </a:xfrm>
      </p:grpSpPr>
      <p:sp>
        <p:nvSpPr>
          <p:cNvPr id="141" name="Google Shape;141;p20"/>
          <p:cNvSpPr/>
          <p:nvPr/>
        </p:nvSpPr>
        <p:spPr>
          <a:xfrm rot="1834879">
            <a:off x="7935399" y="4604805"/>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0"/>
          <p:cNvSpPr/>
          <p:nvPr/>
        </p:nvSpPr>
        <p:spPr>
          <a:xfrm rot="1835340">
            <a:off x="7718142" y="4056240"/>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0"/>
          <p:cNvSpPr/>
          <p:nvPr/>
        </p:nvSpPr>
        <p:spPr>
          <a:xfrm rot="1834341">
            <a:off x="8758183" y="5243338"/>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0"/>
          <p:cNvSpPr/>
          <p:nvPr/>
        </p:nvSpPr>
        <p:spPr>
          <a:xfrm rot="1835532">
            <a:off x="7982525" y="4900136"/>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0"/>
          <p:cNvSpPr/>
          <p:nvPr/>
        </p:nvSpPr>
        <p:spPr>
          <a:xfrm rot="1834341">
            <a:off x="8736968" y="4129572"/>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0"/>
          <p:cNvSpPr/>
          <p:nvPr/>
        </p:nvSpPr>
        <p:spPr>
          <a:xfrm rot="1835670">
            <a:off x="7577981" y="3681541"/>
            <a:ext cx="118948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0"/>
          <p:cNvSpPr/>
          <p:nvPr/>
        </p:nvSpPr>
        <p:spPr>
          <a:xfrm rot="1834879">
            <a:off x="-136901" y="434580"/>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0"/>
          <p:cNvSpPr/>
          <p:nvPr/>
        </p:nvSpPr>
        <p:spPr>
          <a:xfrm rot="1835340">
            <a:off x="-354158" y="-113985"/>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0"/>
          <p:cNvSpPr/>
          <p:nvPr/>
        </p:nvSpPr>
        <p:spPr>
          <a:xfrm rot="1834341">
            <a:off x="685883" y="1073113"/>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0"/>
          <p:cNvSpPr/>
          <p:nvPr/>
        </p:nvSpPr>
        <p:spPr>
          <a:xfrm rot="1835532">
            <a:off x="-89775" y="729911"/>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0"/>
          <p:cNvSpPr/>
          <p:nvPr/>
        </p:nvSpPr>
        <p:spPr>
          <a:xfrm rot="1834341">
            <a:off x="664668" y="-40653"/>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0"/>
          <p:cNvSpPr/>
          <p:nvPr/>
        </p:nvSpPr>
        <p:spPr>
          <a:xfrm rot="1835670">
            <a:off x="-494319" y="-488684"/>
            <a:ext cx="118948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 name="Google Shape;20;p3"/>
          <p:cNvSpPr/>
          <p:nvPr/>
        </p:nvSpPr>
        <p:spPr>
          <a:xfrm rot="1834879">
            <a:off x="8361924" y="703980"/>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1835340">
            <a:off x="8144667" y="155415"/>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rot="1834341">
            <a:off x="9184708" y="1342513"/>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rot="1835532">
            <a:off x="8409050" y="999311"/>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3" name="Shape 153"/>
        <p:cNvGrpSpPr/>
        <p:nvPr/>
      </p:nvGrpSpPr>
      <p:grpSpPr>
        <a:xfrm>
          <a:off x="0" y="0"/>
          <a:ext cx="0" cy="0"/>
          <a:chOff x="0" y="0"/>
          <a:chExt cx="0" cy="0"/>
        </a:xfrm>
      </p:grpSpPr>
      <p:sp>
        <p:nvSpPr>
          <p:cNvPr id="154" name="Google Shape;154;p21"/>
          <p:cNvSpPr/>
          <p:nvPr/>
        </p:nvSpPr>
        <p:spPr>
          <a:xfrm rot="1834879">
            <a:off x="-367426" y="4192455"/>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1"/>
          <p:cNvSpPr/>
          <p:nvPr/>
        </p:nvSpPr>
        <p:spPr>
          <a:xfrm rot="1834341">
            <a:off x="455358" y="4830988"/>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1"/>
          <p:cNvSpPr/>
          <p:nvPr/>
        </p:nvSpPr>
        <p:spPr>
          <a:xfrm rot="1835532">
            <a:off x="-320300" y="4487786"/>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 name="Google Shape;26;p4"/>
          <p:cNvSpPr/>
          <p:nvPr/>
        </p:nvSpPr>
        <p:spPr>
          <a:xfrm rot="1834879">
            <a:off x="-367426" y="4192455"/>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rot="1835340">
            <a:off x="-584683" y="3643890"/>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1834341">
            <a:off x="455358" y="4830988"/>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rot="1835532">
            <a:off x="-320300" y="4487786"/>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 name="Shape 30"/>
        <p:cNvGrpSpPr/>
        <p:nvPr/>
      </p:nvGrpSpPr>
      <p:grpSpPr>
        <a:xfrm>
          <a:off x="0" y="0"/>
          <a:ext cx="0" cy="0"/>
          <a:chOff x="0" y="0"/>
          <a:chExt cx="0" cy="0"/>
        </a:xfrm>
      </p:grpSpPr>
      <p:sp>
        <p:nvSpPr>
          <p:cNvPr id="31" name="Google Shape;31;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 name="Google Shape;32;p5"/>
          <p:cNvSpPr txBox="1"/>
          <p:nvPr>
            <p:ph idx="2" type="title"/>
          </p:nvPr>
        </p:nvSpPr>
        <p:spPr>
          <a:xfrm>
            <a:off x="720000" y="1455450"/>
            <a:ext cx="1434000" cy="62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5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5"/>
          <p:cNvSpPr txBox="1"/>
          <p:nvPr>
            <p:ph idx="3" type="title"/>
          </p:nvPr>
        </p:nvSpPr>
        <p:spPr>
          <a:xfrm>
            <a:off x="720000" y="3041200"/>
            <a:ext cx="1434000" cy="62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5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 name="Google Shape;34;p5"/>
          <p:cNvSpPr txBox="1"/>
          <p:nvPr>
            <p:ph idx="4" type="title"/>
          </p:nvPr>
        </p:nvSpPr>
        <p:spPr>
          <a:xfrm>
            <a:off x="3251937" y="1455450"/>
            <a:ext cx="1434000" cy="62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5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5"/>
          <p:cNvSpPr txBox="1"/>
          <p:nvPr>
            <p:ph idx="5" type="title"/>
          </p:nvPr>
        </p:nvSpPr>
        <p:spPr>
          <a:xfrm>
            <a:off x="3251937" y="3041201"/>
            <a:ext cx="1434000" cy="62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5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6" name="Google Shape;36;p5"/>
          <p:cNvSpPr txBox="1"/>
          <p:nvPr>
            <p:ph idx="1" type="subTitle"/>
          </p:nvPr>
        </p:nvSpPr>
        <p:spPr>
          <a:xfrm>
            <a:off x="720000" y="2192675"/>
            <a:ext cx="22431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 name="Google Shape;37;p5"/>
          <p:cNvSpPr txBox="1"/>
          <p:nvPr>
            <p:ph idx="6" type="subTitle"/>
          </p:nvPr>
        </p:nvSpPr>
        <p:spPr>
          <a:xfrm>
            <a:off x="3251937" y="2192675"/>
            <a:ext cx="22431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 name="Google Shape;38;p5"/>
          <p:cNvSpPr txBox="1"/>
          <p:nvPr>
            <p:ph idx="7" type="subTitle"/>
          </p:nvPr>
        </p:nvSpPr>
        <p:spPr>
          <a:xfrm>
            <a:off x="720000" y="3854750"/>
            <a:ext cx="22431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 name="Google Shape;39;p5"/>
          <p:cNvSpPr txBox="1"/>
          <p:nvPr>
            <p:ph idx="8" type="subTitle"/>
          </p:nvPr>
        </p:nvSpPr>
        <p:spPr>
          <a:xfrm>
            <a:off x="3251937" y="3854750"/>
            <a:ext cx="2243100" cy="39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 name="Google Shape;40;p5"/>
          <p:cNvSpPr/>
          <p:nvPr/>
        </p:nvSpPr>
        <p:spPr>
          <a:xfrm rot="1834879">
            <a:off x="7935399" y="1866505"/>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
          <p:cNvSpPr/>
          <p:nvPr/>
        </p:nvSpPr>
        <p:spPr>
          <a:xfrm rot="1834341">
            <a:off x="8758183" y="2505038"/>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p:nvPr/>
        </p:nvSpPr>
        <p:spPr>
          <a:xfrm rot="1835532">
            <a:off x="7982525" y="2161836"/>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p:nvPr/>
        </p:nvSpPr>
        <p:spPr>
          <a:xfrm rot="1835340">
            <a:off x="7718142" y="1317940"/>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mt="34000"/>
          </a:blip>
          <a:srcRect b="14320" l="0" r="0" t="1282"/>
          <a:stretch/>
        </p:blipFill>
        <p:spPr>
          <a:xfrm>
            <a:off x="0" y="0"/>
            <a:ext cx="9144003" cy="5143501"/>
          </a:xfrm>
          <a:prstGeom prst="rect">
            <a:avLst/>
          </a:prstGeom>
          <a:noFill/>
          <a:ln>
            <a:noFill/>
          </a:ln>
        </p:spPr>
      </p:pic>
      <p:sp>
        <p:nvSpPr>
          <p:cNvPr id="46" name="Google Shape;46;p6"/>
          <p:cNvSpPr txBox="1"/>
          <p:nvPr>
            <p:ph type="title"/>
          </p:nvPr>
        </p:nvSpPr>
        <p:spPr>
          <a:xfrm>
            <a:off x="771925" y="3156925"/>
            <a:ext cx="5570100" cy="105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7" name="Google Shape;47;p6"/>
          <p:cNvSpPr txBox="1"/>
          <p:nvPr>
            <p:ph idx="2" type="title"/>
          </p:nvPr>
        </p:nvSpPr>
        <p:spPr>
          <a:xfrm>
            <a:off x="771925" y="1975225"/>
            <a:ext cx="1997100" cy="12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102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8" name="Google Shape;48;p6"/>
          <p:cNvSpPr/>
          <p:nvPr/>
        </p:nvSpPr>
        <p:spPr>
          <a:xfrm rot="1834879">
            <a:off x="66374" y="987205"/>
            <a:ext cx="160330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
          <p:cNvSpPr/>
          <p:nvPr/>
        </p:nvSpPr>
        <p:spPr>
          <a:xfrm rot="1835340">
            <a:off x="-150883" y="438640"/>
            <a:ext cx="275313"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
          <p:cNvSpPr/>
          <p:nvPr/>
        </p:nvSpPr>
        <p:spPr>
          <a:xfrm rot="1834341">
            <a:off x="889158" y="1625738"/>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
          <p:cNvSpPr/>
          <p:nvPr/>
        </p:nvSpPr>
        <p:spPr>
          <a:xfrm rot="1835532">
            <a:off x="113500" y="1282536"/>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
          <p:cNvSpPr/>
          <p:nvPr/>
        </p:nvSpPr>
        <p:spPr>
          <a:xfrm rot="1835532">
            <a:off x="8058725" y="2144061"/>
            <a:ext cx="77752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rot="1834341">
            <a:off x="8736968" y="1835422"/>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
          <p:cNvSpPr/>
          <p:nvPr/>
        </p:nvSpPr>
        <p:spPr>
          <a:xfrm rot="1835670">
            <a:off x="7577981" y="1387391"/>
            <a:ext cx="1189487"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rot="1834341">
            <a:off x="8834383" y="2487263"/>
            <a:ext cx="293732" cy="142569"/>
          </a:xfrm>
          <a:prstGeom prst="roundRect">
            <a:avLst>
              <a:gd fmla="val 50000" name="adj"/>
            </a:avLst>
          </a:prstGeom>
          <a:gradFill>
            <a:gsLst>
              <a:gs pos="0">
                <a:schemeClr val="dk2"/>
              </a:gs>
              <a:gs pos="100000">
                <a:schemeClr val="lt2"/>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7"/>
          <p:cNvSpPr txBox="1"/>
          <p:nvPr>
            <p:ph type="title"/>
          </p:nvPr>
        </p:nvSpPr>
        <p:spPr>
          <a:xfrm>
            <a:off x="4097300" y="1061100"/>
            <a:ext cx="429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8" name="Google Shape;58;p7"/>
          <p:cNvSpPr txBox="1"/>
          <p:nvPr>
            <p:ph idx="1" type="subTitle"/>
          </p:nvPr>
        </p:nvSpPr>
        <p:spPr>
          <a:xfrm>
            <a:off x="4097300" y="2158025"/>
            <a:ext cx="42948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Light"/>
              <a:buChar char="●"/>
              <a:defRPr sz="1400"/>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1600"/>
              </a:spcBef>
              <a:spcAft>
                <a:spcPts val="0"/>
              </a:spcAft>
              <a:buClr>
                <a:srgbClr val="E76A28"/>
              </a:buClr>
              <a:buSzPts val="1200"/>
              <a:buFont typeface="Nunito Light"/>
              <a:buChar char="■"/>
              <a:defRPr/>
            </a:lvl3pPr>
            <a:lvl4pPr lvl="3" algn="ctr">
              <a:lnSpc>
                <a:spcPct val="100000"/>
              </a:lnSpc>
              <a:spcBef>
                <a:spcPts val="1600"/>
              </a:spcBef>
              <a:spcAft>
                <a:spcPts val="0"/>
              </a:spcAft>
              <a:buClr>
                <a:srgbClr val="E76A28"/>
              </a:buClr>
              <a:buSzPts val="1200"/>
              <a:buFont typeface="Nunito Light"/>
              <a:buChar char="●"/>
              <a:defRPr/>
            </a:lvl4pPr>
            <a:lvl5pPr lvl="4" algn="ctr">
              <a:lnSpc>
                <a:spcPct val="100000"/>
              </a:lnSpc>
              <a:spcBef>
                <a:spcPts val="1600"/>
              </a:spcBef>
              <a:spcAft>
                <a:spcPts val="0"/>
              </a:spcAft>
              <a:buClr>
                <a:srgbClr val="E76A28"/>
              </a:buClr>
              <a:buSzPts val="1200"/>
              <a:buFont typeface="Nunito Light"/>
              <a:buChar char="○"/>
              <a:defRPr/>
            </a:lvl5pPr>
            <a:lvl6pPr lvl="5" algn="ctr">
              <a:lnSpc>
                <a:spcPct val="100000"/>
              </a:lnSpc>
              <a:spcBef>
                <a:spcPts val="1600"/>
              </a:spcBef>
              <a:spcAft>
                <a:spcPts val="0"/>
              </a:spcAft>
              <a:buClr>
                <a:srgbClr val="999999"/>
              </a:buClr>
              <a:buSzPts val="1200"/>
              <a:buFont typeface="Nunito Light"/>
              <a:buChar char="■"/>
              <a:defRPr/>
            </a:lvl6pPr>
            <a:lvl7pPr lvl="6" algn="ctr">
              <a:lnSpc>
                <a:spcPct val="100000"/>
              </a:lnSpc>
              <a:spcBef>
                <a:spcPts val="1600"/>
              </a:spcBef>
              <a:spcAft>
                <a:spcPts val="0"/>
              </a:spcAft>
              <a:buClr>
                <a:srgbClr val="999999"/>
              </a:buClr>
              <a:buSzPts val="1200"/>
              <a:buFont typeface="Nunito Light"/>
              <a:buChar char="●"/>
              <a:defRPr/>
            </a:lvl7pPr>
            <a:lvl8pPr lvl="7" algn="ctr">
              <a:lnSpc>
                <a:spcPct val="100000"/>
              </a:lnSpc>
              <a:spcBef>
                <a:spcPts val="1600"/>
              </a:spcBef>
              <a:spcAft>
                <a:spcPts val="0"/>
              </a:spcAft>
              <a:buClr>
                <a:srgbClr val="999999"/>
              </a:buClr>
              <a:buSzPts val="1200"/>
              <a:buFont typeface="Nunito Light"/>
              <a:buChar char="○"/>
              <a:defRPr/>
            </a:lvl8pPr>
            <a:lvl9pPr lvl="8" algn="ctr">
              <a:lnSpc>
                <a:spcPct val="100000"/>
              </a:lnSpc>
              <a:spcBef>
                <a:spcPts val="1600"/>
              </a:spcBef>
              <a:spcAft>
                <a:spcPts val="160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1" name="Google Shape;61;p8"/>
          <p:cNvSpPr txBox="1"/>
          <p:nvPr>
            <p:ph idx="1" type="subTitle"/>
          </p:nvPr>
        </p:nvSpPr>
        <p:spPr>
          <a:xfrm>
            <a:off x="4888124" y="1764300"/>
            <a:ext cx="3390900" cy="111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2" name="Google Shape;62;p8"/>
          <p:cNvSpPr txBox="1"/>
          <p:nvPr>
            <p:ph idx="2" type="subTitle"/>
          </p:nvPr>
        </p:nvSpPr>
        <p:spPr>
          <a:xfrm>
            <a:off x="864975" y="1764300"/>
            <a:ext cx="3390900" cy="111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 name="Google Shape;63;p8"/>
          <p:cNvSpPr txBox="1"/>
          <p:nvPr>
            <p:ph idx="3" type="subTitle"/>
          </p:nvPr>
        </p:nvSpPr>
        <p:spPr>
          <a:xfrm>
            <a:off x="864975" y="1190650"/>
            <a:ext cx="33909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4" name="Google Shape;64;p8"/>
          <p:cNvSpPr txBox="1"/>
          <p:nvPr>
            <p:ph idx="4" type="subTitle"/>
          </p:nvPr>
        </p:nvSpPr>
        <p:spPr>
          <a:xfrm>
            <a:off x="4888130" y="1190650"/>
            <a:ext cx="3390900" cy="55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5" name="Shape 65"/>
        <p:cNvGrpSpPr/>
        <p:nvPr/>
      </p:nvGrpSpPr>
      <p:grpSpPr>
        <a:xfrm>
          <a:off x="0" y="0"/>
          <a:ext cx="0" cy="0"/>
          <a:chOff x="0" y="0"/>
          <a:chExt cx="0" cy="0"/>
        </a:xfrm>
      </p:grpSpPr>
      <p:sp>
        <p:nvSpPr>
          <p:cNvPr id="66" name="Google Shape;66;p9"/>
          <p:cNvSpPr txBox="1"/>
          <p:nvPr>
            <p:ph type="title"/>
          </p:nvPr>
        </p:nvSpPr>
        <p:spPr>
          <a:xfrm>
            <a:off x="4759525" y="428275"/>
            <a:ext cx="3602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7" name="Google Shape;67;p9"/>
          <p:cNvSpPr txBox="1"/>
          <p:nvPr>
            <p:ph idx="1" type="subTitle"/>
          </p:nvPr>
        </p:nvSpPr>
        <p:spPr>
          <a:xfrm>
            <a:off x="4759525" y="1682150"/>
            <a:ext cx="31992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68" name="Google Shape;68;p9"/>
          <p:cNvSpPr txBox="1"/>
          <p:nvPr>
            <p:ph idx="2" type="subTitle"/>
          </p:nvPr>
        </p:nvSpPr>
        <p:spPr>
          <a:xfrm>
            <a:off x="4759525" y="2842325"/>
            <a:ext cx="31992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69" name="Google Shape;69;p9"/>
          <p:cNvSpPr txBox="1"/>
          <p:nvPr>
            <p:ph idx="3" type="subTitle"/>
          </p:nvPr>
        </p:nvSpPr>
        <p:spPr>
          <a:xfrm>
            <a:off x="4759525" y="4002500"/>
            <a:ext cx="31992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70" name="Google Shape;70;p9"/>
          <p:cNvSpPr txBox="1"/>
          <p:nvPr>
            <p:ph idx="4" type="subTitle"/>
          </p:nvPr>
        </p:nvSpPr>
        <p:spPr>
          <a:xfrm>
            <a:off x="4759525" y="1196150"/>
            <a:ext cx="31992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 name="Google Shape;71;p9"/>
          <p:cNvSpPr txBox="1"/>
          <p:nvPr>
            <p:ph idx="5" type="subTitle"/>
          </p:nvPr>
        </p:nvSpPr>
        <p:spPr>
          <a:xfrm>
            <a:off x="4759532" y="2356324"/>
            <a:ext cx="31992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 name="Google Shape;72;p9"/>
          <p:cNvSpPr txBox="1"/>
          <p:nvPr>
            <p:ph idx="6" type="subTitle"/>
          </p:nvPr>
        </p:nvSpPr>
        <p:spPr>
          <a:xfrm>
            <a:off x="4759538" y="3516499"/>
            <a:ext cx="31992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3" name="Shape 73"/>
        <p:cNvGrpSpPr/>
        <p:nvPr/>
      </p:nvGrpSpPr>
      <p:grpSpPr>
        <a:xfrm>
          <a:off x="0" y="0"/>
          <a:ext cx="0" cy="0"/>
          <a:chOff x="0" y="0"/>
          <a:chExt cx="0" cy="0"/>
        </a:xfrm>
      </p:grpSpPr>
      <p:sp>
        <p:nvSpPr>
          <p:cNvPr id="74" name="Google Shape;74;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5" name="Google Shape;75;p10"/>
          <p:cNvSpPr txBox="1"/>
          <p:nvPr>
            <p:ph idx="1" type="subTitle"/>
          </p:nvPr>
        </p:nvSpPr>
        <p:spPr>
          <a:xfrm>
            <a:off x="720000" y="1825100"/>
            <a:ext cx="2415300" cy="79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76" name="Google Shape;76;p10"/>
          <p:cNvSpPr txBox="1"/>
          <p:nvPr>
            <p:ph idx="2" type="subTitle"/>
          </p:nvPr>
        </p:nvSpPr>
        <p:spPr>
          <a:xfrm>
            <a:off x="3373946" y="1825100"/>
            <a:ext cx="2415300" cy="79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77" name="Google Shape;77;p10"/>
          <p:cNvSpPr txBox="1"/>
          <p:nvPr>
            <p:ph idx="3" type="subTitle"/>
          </p:nvPr>
        </p:nvSpPr>
        <p:spPr>
          <a:xfrm>
            <a:off x="720000" y="3485675"/>
            <a:ext cx="2415300" cy="79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78" name="Google Shape;78;p10"/>
          <p:cNvSpPr txBox="1"/>
          <p:nvPr>
            <p:ph idx="4" type="subTitle"/>
          </p:nvPr>
        </p:nvSpPr>
        <p:spPr>
          <a:xfrm>
            <a:off x="3373946" y="3485675"/>
            <a:ext cx="2415300" cy="79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sp>
        <p:nvSpPr>
          <p:cNvPr id="79" name="Google Shape;79;p10"/>
          <p:cNvSpPr txBox="1"/>
          <p:nvPr>
            <p:ph idx="5" type="subTitle"/>
          </p:nvPr>
        </p:nvSpPr>
        <p:spPr>
          <a:xfrm>
            <a:off x="720000" y="1455550"/>
            <a:ext cx="2415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 name="Google Shape;80;p10"/>
          <p:cNvSpPr txBox="1"/>
          <p:nvPr>
            <p:ph idx="6" type="subTitle"/>
          </p:nvPr>
        </p:nvSpPr>
        <p:spPr>
          <a:xfrm>
            <a:off x="720000" y="3116200"/>
            <a:ext cx="2415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 name="Google Shape;81;p10"/>
          <p:cNvSpPr txBox="1"/>
          <p:nvPr>
            <p:ph idx="7" type="subTitle"/>
          </p:nvPr>
        </p:nvSpPr>
        <p:spPr>
          <a:xfrm>
            <a:off x="3373919" y="1455550"/>
            <a:ext cx="2415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 name="Google Shape;82;p10"/>
          <p:cNvSpPr txBox="1"/>
          <p:nvPr>
            <p:ph idx="8" type="subTitle"/>
          </p:nvPr>
        </p:nvSpPr>
        <p:spPr>
          <a:xfrm>
            <a:off x="3373919" y="3116200"/>
            <a:ext cx="2415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4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Raleway ExtraBold"/>
              <a:buNone/>
              <a:defRPr b="0" i="0" sz="3500" u="none" cap="none" strike="noStrike">
                <a:solidFill>
                  <a:schemeClr val="dk1"/>
                </a:solidFill>
                <a:latin typeface="Raleway ExtraBold"/>
                <a:ea typeface="Raleway ExtraBold"/>
                <a:cs typeface="Raleway ExtraBold"/>
                <a:sym typeface="Raleway ExtraBold"/>
              </a:defRPr>
            </a:lvl1pPr>
            <a:lvl2pPr lvl="1" marR="0" rtl="0" algn="l">
              <a:lnSpc>
                <a:spcPct val="100000"/>
              </a:lnSpc>
              <a:spcBef>
                <a:spcPts val="0"/>
              </a:spcBef>
              <a:spcAft>
                <a:spcPts val="0"/>
              </a:spcAft>
              <a:buClr>
                <a:schemeClr val="dk1"/>
              </a:buClr>
              <a:buSzPts val="3500"/>
              <a:buFont typeface="Raleway ExtraBold"/>
              <a:buNone/>
              <a:defRPr b="0" i="0" sz="3500" u="none" cap="none" strike="noStrike">
                <a:solidFill>
                  <a:schemeClr val="dk1"/>
                </a:solidFill>
                <a:latin typeface="Raleway ExtraBold"/>
                <a:ea typeface="Raleway ExtraBold"/>
                <a:cs typeface="Raleway ExtraBold"/>
                <a:sym typeface="Raleway ExtraBold"/>
              </a:defRPr>
            </a:lvl2pPr>
            <a:lvl3pPr lvl="2" marR="0" rtl="0" algn="l">
              <a:lnSpc>
                <a:spcPct val="100000"/>
              </a:lnSpc>
              <a:spcBef>
                <a:spcPts val="0"/>
              </a:spcBef>
              <a:spcAft>
                <a:spcPts val="0"/>
              </a:spcAft>
              <a:buClr>
                <a:schemeClr val="dk1"/>
              </a:buClr>
              <a:buSzPts val="3500"/>
              <a:buFont typeface="Raleway ExtraBold"/>
              <a:buNone/>
              <a:defRPr b="0" i="0" sz="3500" u="none" cap="none" strike="noStrike">
                <a:solidFill>
                  <a:schemeClr val="dk1"/>
                </a:solidFill>
                <a:latin typeface="Raleway ExtraBold"/>
                <a:ea typeface="Raleway ExtraBold"/>
                <a:cs typeface="Raleway ExtraBold"/>
                <a:sym typeface="Raleway ExtraBold"/>
              </a:defRPr>
            </a:lvl3pPr>
            <a:lvl4pPr lvl="3" marR="0" rtl="0" algn="l">
              <a:lnSpc>
                <a:spcPct val="100000"/>
              </a:lnSpc>
              <a:spcBef>
                <a:spcPts val="0"/>
              </a:spcBef>
              <a:spcAft>
                <a:spcPts val="0"/>
              </a:spcAft>
              <a:buClr>
                <a:schemeClr val="dk1"/>
              </a:buClr>
              <a:buSzPts val="3500"/>
              <a:buFont typeface="Raleway ExtraBold"/>
              <a:buNone/>
              <a:defRPr b="0" i="0" sz="3500" u="none" cap="none" strike="noStrike">
                <a:solidFill>
                  <a:schemeClr val="dk1"/>
                </a:solidFill>
                <a:latin typeface="Raleway ExtraBold"/>
                <a:ea typeface="Raleway ExtraBold"/>
                <a:cs typeface="Raleway ExtraBold"/>
                <a:sym typeface="Raleway ExtraBold"/>
              </a:defRPr>
            </a:lvl4pPr>
            <a:lvl5pPr lvl="4" marR="0" rtl="0" algn="l">
              <a:lnSpc>
                <a:spcPct val="100000"/>
              </a:lnSpc>
              <a:spcBef>
                <a:spcPts val="0"/>
              </a:spcBef>
              <a:spcAft>
                <a:spcPts val="0"/>
              </a:spcAft>
              <a:buClr>
                <a:schemeClr val="dk1"/>
              </a:buClr>
              <a:buSzPts val="3500"/>
              <a:buFont typeface="Raleway ExtraBold"/>
              <a:buNone/>
              <a:defRPr b="0" i="0" sz="3500" u="none" cap="none" strike="noStrike">
                <a:solidFill>
                  <a:schemeClr val="dk1"/>
                </a:solidFill>
                <a:latin typeface="Raleway ExtraBold"/>
                <a:ea typeface="Raleway ExtraBold"/>
                <a:cs typeface="Raleway ExtraBold"/>
                <a:sym typeface="Raleway ExtraBold"/>
              </a:defRPr>
            </a:lvl5pPr>
            <a:lvl6pPr lvl="5" marR="0" rtl="0" algn="l">
              <a:lnSpc>
                <a:spcPct val="100000"/>
              </a:lnSpc>
              <a:spcBef>
                <a:spcPts val="0"/>
              </a:spcBef>
              <a:spcAft>
                <a:spcPts val="0"/>
              </a:spcAft>
              <a:buClr>
                <a:schemeClr val="dk1"/>
              </a:buClr>
              <a:buSzPts val="3500"/>
              <a:buFont typeface="Raleway ExtraBold"/>
              <a:buNone/>
              <a:defRPr b="0" i="0" sz="3500" u="none" cap="none" strike="noStrike">
                <a:solidFill>
                  <a:schemeClr val="dk1"/>
                </a:solidFill>
                <a:latin typeface="Raleway ExtraBold"/>
                <a:ea typeface="Raleway ExtraBold"/>
                <a:cs typeface="Raleway ExtraBold"/>
                <a:sym typeface="Raleway ExtraBold"/>
              </a:defRPr>
            </a:lvl6pPr>
            <a:lvl7pPr lvl="6" marR="0" rtl="0" algn="l">
              <a:lnSpc>
                <a:spcPct val="100000"/>
              </a:lnSpc>
              <a:spcBef>
                <a:spcPts val="0"/>
              </a:spcBef>
              <a:spcAft>
                <a:spcPts val="0"/>
              </a:spcAft>
              <a:buClr>
                <a:schemeClr val="dk1"/>
              </a:buClr>
              <a:buSzPts val="3500"/>
              <a:buFont typeface="Raleway ExtraBold"/>
              <a:buNone/>
              <a:defRPr b="0" i="0" sz="3500" u="none" cap="none" strike="noStrike">
                <a:solidFill>
                  <a:schemeClr val="dk1"/>
                </a:solidFill>
                <a:latin typeface="Raleway ExtraBold"/>
                <a:ea typeface="Raleway ExtraBold"/>
                <a:cs typeface="Raleway ExtraBold"/>
                <a:sym typeface="Raleway ExtraBold"/>
              </a:defRPr>
            </a:lvl7pPr>
            <a:lvl8pPr lvl="7" marR="0" rtl="0" algn="l">
              <a:lnSpc>
                <a:spcPct val="100000"/>
              </a:lnSpc>
              <a:spcBef>
                <a:spcPts val="0"/>
              </a:spcBef>
              <a:spcAft>
                <a:spcPts val="0"/>
              </a:spcAft>
              <a:buClr>
                <a:schemeClr val="dk1"/>
              </a:buClr>
              <a:buSzPts val="3500"/>
              <a:buFont typeface="Raleway ExtraBold"/>
              <a:buNone/>
              <a:defRPr b="0" i="0" sz="3500" u="none" cap="none" strike="noStrike">
                <a:solidFill>
                  <a:schemeClr val="dk1"/>
                </a:solidFill>
                <a:latin typeface="Raleway ExtraBold"/>
                <a:ea typeface="Raleway ExtraBold"/>
                <a:cs typeface="Raleway ExtraBold"/>
                <a:sym typeface="Raleway ExtraBold"/>
              </a:defRPr>
            </a:lvl8pPr>
            <a:lvl9pPr lvl="8" marR="0" rtl="0" algn="l">
              <a:lnSpc>
                <a:spcPct val="100000"/>
              </a:lnSpc>
              <a:spcBef>
                <a:spcPts val="0"/>
              </a:spcBef>
              <a:spcAft>
                <a:spcPts val="0"/>
              </a:spcAft>
              <a:buClr>
                <a:schemeClr val="dk1"/>
              </a:buClr>
              <a:buSzPts val="3500"/>
              <a:buFont typeface="Raleway ExtraBold"/>
              <a:buNone/>
              <a:defRPr b="0" i="0" sz="3500" u="none" cap="none" strike="noStrike">
                <a:solidFill>
                  <a:schemeClr val="dk1"/>
                </a:solidFill>
                <a:latin typeface="Raleway ExtraBold"/>
                <a:ea typeface="Raleway ExtraBold"/>
                <a:cs typeface="Raleway ExtraBold"/>
                <a:sym typeface="Raleway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1pPr>
            <a:lvl2pPr indent="-304800" lvl="1" marL="914400" marR="0" rtl="0" algn="l">
              <a:lnSpc>
                <a:spcPct val="100000"/>
              </a:lnSpc>
              <a:spcBef>
                <a:spcPts val="160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2pPr>
            <a:lvl3pPr indent="-304800" lvl="2" marL="1371600" marR="0" rtl="0" algn="l">
              <a:lnSpc>
                <a:spcPct val="100000"/>
              </a:lnSpc>
              <a:spcBef>
                <a:spcPts val="160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3pPr>
            <a:lvl4pPr indent="-304800" lvl="3" marL="1828800" marR="0" rtl="0" algn="l">
              <a:lnSpc>
                <a:spcPct val="100000"/>
              </a:lnSpc>
              <a:spcBef>
                <a:spcPts val="160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4pPr>
            <a:lvl5pPr indent="-304800" lvl="4" marL="2286000" marR="0" rtl="0" algn="l">
              <a:lnSpc>
                <a:spcPct val="100000"/>
              </a:lnSpc>
              <a:spcBef>
                <a:spcPts val="160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5pPr>
            <a:lvl6pPr indent="-304800" lvl="5" marL="2743200" marR="0" rtl="0" algn="l">
              <a:lnSpc>
                <a:spcPct val="100000"/>
              </a:lnSpc>
              <a:spcBef>
                <a:spcPts val="160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6pPr>
            <a:lvl7pPr indent="-304800" lvl="6" marL="3200400" marR="0" rtl="0" algn="l">
              <a:lnSpc>
                <a:spcPct val="100000"/>
              </a:lnSpc>
              <a:spcBef>
                <a:spcPts val="160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7pPr>
            <a:lvl8pPr indent="-304800" lvl="7" marL="3657600" marR="0" rtl="0" algn="l">
              <a:lnSpc>
                <a:spcPct val="100000"/>
              </a:lnSpc>
              <a:spcBef>
                <a:spcPts val="160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8pPr>
            <a:lvl9pPr indent="-304800" lvl="8" marL="4114800" marR="0" rtl="0" algn="l">
              <a:lnSpc>
                <a:spcPct val="100000"/>
              </a:lnSpc>
              <a:spcBef>
                <a:spcPts val="1600"/>
              </a:spcBef>
              <a:spcAft>
                <a:spcPts val="160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s2.q4cdn.com/602190090/files/doc_financials/2022/ar/hpq-combined-2022-annual-report-and-2023-proxy.pdf" TargetMode="External"/><Relationship Id="rId5" Type="http://schemas.openxmlformats.org/officeDocument/2006/relationships/hyperlink" Target="https://s2.q4cdn.com/602190090/files/doc_financials/2022/ar/hp-fy2022-10-k.pdf" TargetMode="External"/><Relationship Id="rId6" Type="http://schemas.openxmlformats.org/officeDocument/2006/relationships/hyperlink" Target="https://s2.q4cdn.com/602190090/files/doc_financials/2022/ar/hp-fy2022-10-k.pdf" TargetMode="External"/><Relationship Id="rId7" Type="http://schemas.openxmlformats.org/officeDocument/2006/relationships/hyperlink" Target="https://www.hp.com/us-en/printers/instant-ink.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50.png"/><Relationship Id="rId5"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2.q4cdn.com/602190090/files/doc_financials/2022/ar/hp-fy2022-10-k.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hyperlink" Target="https://blog.sightly.com/sightlyinsights/full-funnel-solu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39.jpg"/><Relationship Id="rId5" Type="http://schemas.openxmlformats.org/officeDocument/2006/relationships/image" Target="../media/image5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4.png"/><Relationship Id="rId5" Type="http://schemas.openxmlformats.org/officeDocument/2006/relationships/image" Target="../media/image9.png"/><Relationship Id="rId6" Type="http://schemas.openxmlformats.org/officeDocument/2006/relationships/image" Target="../media/image55.pn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nvSpPr>
        <p:spPr>
          <a:xfrm>
            <a:off x="769650" y="919825"/>
            <a:ext cx="7757100" cy="2623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4800">
                <a:solidFill>
                  <a:srgbClr val="67FF94"/>
                </a:solidFill>
                <a:latin typeface="Raleway ExtraBold"/>
                <a:ea typeface="Raleway ExtraBold"/>
                <a:cs typeface="Raleway ExtraBold"/>
                <a:sym typeface="Raleway ExtraBold"/>
              </a:rPr>
              <a:t>Mission in Printerbales: </a:t>
            </a:r>
            <a:r>
              <a:rPr lang="en" sz="3400">
                <a:solidFill>
                  <a:schemeClr val="lt2"/>
                </a:solidFill>
                <a:latin typeface="Raleway ExtraBold"/>
                <a:ea typeface="Raleway ExtraBold"/>
                <a:cs typeface="Raleway ExtraBold"/>
                <a:sym typeface="Raleway ExtraBold"/>
              </a:rPr>
              <a:t>H</a:t>
            </a:r>
            <a:r>
              <a:rPr lang="en" sz="3400">
                <a:solidFill>
                  <a:schemeClr val="dk1"/>
                </a:solidFill>
                <a:latin typeface="Raleway ExtraBold"/>
                <a:ea typeface="Raleway ExtraBold"/>
                <a:cs typeface="Raleway ExtraBold"/>
                <a:sym typeface="Raleway ExtraBold"/>
              </a:rPr>
              <a:t>arnessing the </a:t>
            </a:r>
            <a:r>
              <a:rPr lang="en" sz="3400">
                <a:solidFill>
                  <a:schemeClr val="lt2"/>
                </a:solidFill>
                <a:latin typeface="Raleway ExtraBold"/>
                <a:ea typeface="Raleway ExtraBold"/>
                <a:cs typeface="Raleway ExtraBold"/>
                <a:sym typeface="Raleway ExtraBold"/>
              </a:rPr>
              <a:t>P</a:t>
            </a:r>
            <a:r>
              <a:rPr lang="en" sz="3400">
                <a:solidFill>
                  <a:schemeClr val="dk1"/>
                </a:solidFill>
                <a:latin typeface="Raleway ExtraBold"/>
                <a:ea typeface="Raleway ExtraBold"/>
                <a:cs typeface="Raleway ExtraBold"/>
                <a:sym typeface="Raleway ExtraBold"/>
              </a:rPr>
              <a:t>ower of Customer Data Analytics</a:t>
            </a:r>
            <a:endParaRPr sz="3400">
              <a:solidFill>
                <a:schemeClr val="dk1"/>
              </a:solidFill>
              <a:latin typeface="Raleway ExtraBold"/>
              <a:ea typeface="Raleway ExtraBold"/>
              <a:cs typeface="Raleway ExtraBold"/>
              <a:sym typeface="Raleway ExtraBold"/>
            </a:endParaRPr>
          </a:p>
        </p:txBody>
      </p:sp>
      <p:sp>
        <p:nvSpPr>
          <p:cNvPr id="162" name="Google Shape;162;p22"/>
          <p:cNvSpPr txBox="1"/>
          <p:nvPr/>
        </p:nvSpPr>
        <p:spPr>
          <a:xfrm>
            <a:off x="855500" y="3750550"/>
            <a:ext cx="3983700" cy="399300"/>
          </a:xfrm>
          <a:prstGeom prst="rect">
            <a:avLst/>
          </a:prstGeom>
          <a:gradFill>
            <a:gsLst>
              <a:gs pos="0">
                <a:srgbClr val="67FF94"/>
              </a:gs>
              <a:gs pos="100000">
                <a:srgbClr val="8EFFD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2B3D5A"/>
                </a:solidFill>
                <a:latin typeface="Raleway"/>
                <a:ea typeface="Raleway"/>
                <a:cs typeface="Raleway"/>
                <a:sym typeface="Raleway"/>
              </a:rPr>
              <a:t>Team: Beauty and the Beasts</a:t>
            </a:r>
            <a:endParaRPr b="1" sz="1800">
              <a:solidFill>
                <a:srgbClr val="2B3D5A"/>
              </a:solidFill>
              <a:latin typeface="Raleway"/>
              <a:ea typeface="Raleway"/>
              <a:cs typeface="Raleway"/>
              <a:sym typeface="Raleway"/>
            </a:endParaRPr>
          </a:p>
        </p:txBody>
      </p:sp>
      <p:pic>
        <p:nvPicPr>
          <p:cNvPr id="163" name="Google Shape;163;p22"/>
          <p:cNvPicPr preferRelativeResize="0"/>
          <p:nvPr/>
        </p:nvPicPr>
        <p:blipFill>
          <a:blip r:embed="rId3">
            <a:alphaModFix/>
          </a:blip>
          <a:stretch>
            <a:fillRect/>
          </a:stretch>
        </p:blipFill>
        <p:spPr>
          <a:xfrm>
            <a:off x="7044745" y="101104"/>
            <a:ext cx="2041528" cy="315992"/>
          </a:xfrm>
          <a:prstGeom prst="rect">
            <a:avLst/>
          </a:prstGeom>
          <a:noFill/>
          <a:ln>
            <a:noFill/>
          </a:ln>
        </p:spPr>
      </p:pic>
      <p:pic>
        <p:nvPicPr>
          <p:cNvPr id="164" name="Google Shape;164;p22"/>
          <p:cNvPicPr preferRelativeResize="0"/>
          <p:nvPr/>
        </p:nvPicPr>
        <p:blipFill rotWithShape="1">
          <a:blip r:embed="rId4">
            <a:alphaModFix/>
          </a:blip>
          <a:srcRect b="42882" l="0" r="0" t="11915"/>
          <a:stretch/>
        </p:blipFill>
        <p:spPr>
          <a:xfrm>
            <a:off x="4696927" y="101100"/>
            <a:ext cx="1330637" cy="315999"/>
          </a:xfrm>
          <a:prstGeom prst="rect">
            <a:avLst/>
          </a:prstGeom>
          <a:noFill/>
          <a:ln>
            <a:noFill/>
          </a:ln>
        </p:spPr>
      </p:pic>
      <p:pic>
        <p:nvPicPr>
          <p:cNvPr id="165" name="Google Shape;165;p22"/>
          <p:cNvPicPr preferRelativeResize="0"/>
          <p:nvPr/>
        </p:nvPicPr>
        <p:blipFill>
          <a:blip r:embed="rId5">
            <a:alphaModFix/>
          </a:blip>
          <a:stretch>
            <a:fillRect/>
          </a:stretch>
        </p:blipFill>
        <p:spPr>
          <a:xfrm>
            <a:off x="6167575" y="101100"/>
            <a:ext cx="675467" cy="31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1"/>
          <p:cNvSpPr/>
          <p:nvPr/>
        </p:nvSpPr>
        <p:spPr>
          <a:xfrm>
            <a:off x="4995525" y="3474724"/>
            <a:ext cx="1378800" cy="26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4995525" y="2560324"/>
            <a:ext cx="1378800" cy="26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4995525" y="4465324"/>
            <a:ext cx="1378800" cy="26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4995525" y="1645924"/>
            <a:ext cx="1378800" cy="26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1"/>
          <p:cNvGrpSpPr/>
          <p:nvPr/>
        </p:nvGrpSpPr>
        <p:grpSpPr>
          <a:xfrm>
            <a:off x="2252325" y="3412775"/>
            <a:ext cx="1378800" cy="391975"/>
            <a:chOff x="1947525" y="3412775"/>
            <a:chExt cx="1378800" cy="391975"/>
          </a:xfrm>
        </p:grpSpPr>
        <p:sp>
          <p:nvSpPr>
            <p:cNvPr id="346" name="Google Shape;346;p31"/>
            <p:cNvSpPr/>
            <p:nvPr/>
          </p:nvSpPr>
          <p:spPr>
            <a:xfrm>
              <a:off x="1947525" y="3472350"/>
              <a:ext cx="13788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2408275" y="3412775"/>
              <a:ext cx="651000" cy="2673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2"/>
                </a:solidFill>
              </a:endParaRPr>
            </a:p>
          </p:txBody>
        </p:sp>
      </p:grpSp>
      <p:grpSp>
        <p:nvGrpSpPr>
          <p:cNvPr id="348" name="Google Shape;348;p31"/>
          <p:cNvGrpSpPr/>
          <p:nvPr/>
        </p:nvGrpSpPr>
        <p:grpSpPr>
          <a:xfrm flipH="1" rot="10800000">
            <a:off x="1938528" y="3825240"/>
            <a:ext cx="1675383" cy="934241"/>
            <a:chOff x="3465748" y="1390200"/>
            <a:chExt cx="1986227" cy="1056953"/>
          </a:xfrm>
        </p:grpSpPr>
        <p:sp>
          <p:nvSpPr>
            <p:cNvPr id="349" name="Google Shape;349;p31"/>
            <p:cNvSpPr/>
            <p:nvPr/>
          </p:nvSpPr>
          <p:spPr>
            <a:xfrm>
              <a:off x="4282275" y="1390200"/>
              <a:ext cx="1169700" cy="6645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rot="10800000">
              <a:off x="3465748" y="1788953"/>
              <a:ext cx="991200" cy="658200"/>
            </a:xfrm>
            <a:prstGeom prst="bentArrow">
              <a:avLst>
                <a:gd fmla="val 25000" name="adj1"/>
                <a:gd fmla="val 22906"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1"/>
          <p:cNvGrpSpPr/>
          <p:nvPr/>
        </p:nvGrpSpPr>
        <p:grpSpPr>
          <a:xfrm>
            <a:off x="1938528" y="1539240"/>
            <a:ext cx="1675383" cy="934241"/>
            <a:chOff x="3465748" y="1390200"/>
            <a:chExt cx="1986227" cy="1056953"/>
          </a:xfrm>
        </p:grpSpPr>
        <p:sp>
          <p:nvSpPr>
            <p:cNvPr id="352" name="Google Shape;352;p31"/>
            <p:cNvSpPr/>
            <p:nvPr/>
          </p:nvSpPr>
          <p:spPr>
            <a:xfrm>
              <a:off x="4282275" y="1390200"/>
              <a:ext cx="1169700" cy="6645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rot="10800000">
              <a:off x="3465748" y="1788953"/>
              <a:ext cx="991200" cy="658200"/>
            </a:xfrm>
            <a:prstGeom prst="bentArrow">
              <a:avLst>
                <a:gd fmla="val 25000" name="adj1"/>
                <a:gd fmla="val 22906"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1"/>
          <p:cNvSpPr/>
          <p:nvPr/>
        </p:nvSpPr>
        <p:spPr>
          <a:xfrm>
            <a:off x="2252325" y="2560320"/>
            <a:ext cx="13788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txBox="1"/>
          <p:nvPr>
            <p:ph type="title"/>
          </p:nvPr>
        </p:nvSpPr>
        <p:spPr>
          <a:xfrm>
            <a:off x="348075" y="55725"/>
            <a:ext cx="859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How to predict the repurchase propensity? </a:t>
            </a:r>
            <a:endParaRPr sz="3000"/>
          </a:p>
        </p:txBody>
      </p:sp>
      <p:grpSp>
        <p:nvGrpSpPr>
          <p:cNvPr id="356" name="Google Shape;356;p31"/>
          <p:cNvGrpSpPr/>
          <p:nvPr/>
        </p:nvGrpSpPr>
        <p:grpSpPr>
          <a:xfrm>
            <a:off x="632750" y="1390227"/>
            <a:ext cx="2015700" cy="3601013"/>
            <a:chOff x="480350" y="1523125"/>
            <a:chExt cx="2015700" cy="3282900"/>
          </a:xfrm>
        </p:grpSpPr>
        <p:sp>
          <p:nvSpPr>
            <p:cNvPr id="357" name="Google Shape;357;p31"/>
            <p:cNvSpPr/>
            <p:nvPr/>
          </p:nvSpPr>
          <p:spPr>
            <a:xfrm>
              <a:off x="508700" y="1523125"/>
              <a:ext cx="1886400" cy="3282900"/>
            </a:xfrm>
            <a:prstGeom prst="roundRect">
              <a:avLst>
                <a:gd fmla="val 16667" name="adj"/>
              </a:avLst>
            </a:prstGeom>
            <a:solidFill>
              <a:srgbClr val="FFE599"/>
            </a:solidFill>
            <a:ln cap="flat" cmpd="sng" w="9525">
              <a:solidFill>
                <a:srgbClr val="FFF2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txBox="1"/>
            <p:nvPr/>
          </p:nvSpPr>
          <p:spPr>
            <a:xfrm>
              <a:off x="584900" y="1560325"/>
              <a:ext cx="1806600" cy="56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7F6000"/>
                  </a:solidFill>
                  <a:latin typeface="Raleway"/>
                  <a:ea typeface="Raleway"/>
                  <a:cs typeface="Raleway"/>
                  <a:sym typeface="Raleway"/>
                </a:rPr>
                <a:t>Creating buckets </a:t>
              </a:r>
              <a:r>
                <a:rPr b="1" lang="en" u="sng">
                  <a:solidFill>
                    <a:srgbClr val="7F6000"/>
                  </a:solidFill>
                  <a:latin typeface="Raleway"/>
                  <a:ea typeface="Raleway"/>
                  <a:cs typeface="Raleway"/>
                  <a:sym typeface="Raleway"/>
                </a:rPr>
                <a:t>with</a:t>
              </a:r>
              <a:r>
                <a:rPr b="1" lang="en" u="sng">
                  <a:solidFill>
                    <a:srgbClr val="7F6000"/>
                  </a:solidFill>
                  <a:latin typeface="Raleway"/>
                  <a:ea typeface="Raleway"/>
                  <a:cs typeface="Raleway"/>
                  <a:sym typeface="Raleway"/>
                </a:rPr>
                <a:t> product price</a:t>
              </a:r>
              <a:endParaRPr b="1" u="sng">
                <a:solidFill>
                  <a:srgbClr val="7F6000"/>
                </a:solidFill>
                <a:latin typeface="Raleway"/>
                <a:ea typeface="Raleway"/>
                <a:cs typeface="Raleway"/>
                <a:sym typeface="Raleway"/>
              </a:endParaRPr>
            </a:p>
          </p:txBody>
        </p:sp>
        <p:sp>
          <p:nvSpPr>
            <p:cNvPr id="359" name="Google Shape;359;p31"/>
            <p:cNvSpPr txBox="1"/>
            <p:nvPr/>
          </p:nvSpPr>
          <p:spPr>
            <a:xfrm>
              <a:off x="480350" y="2485292"/>
              <a:ext cx="2015700" cy="1445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rgbClr val="7F6000"/>
                  </a:solidFill>
                </a:rPr>
                <a:t>Assumptions:</a:t>
              </a:r>
              <a:endParaRPr sz="1300">
                <a:solidFill>
                  <a:srgbClr val="7F6000"/>
                </a:solidFill>
              </a:endParaRPr>
            </a:p>
            <a:p>
              <a:pPr indent="0" lvl="0" marL="0" rtl="0" algn="l">
                <a:lnSpc>
                  <a:spcPct val="150000"/>
                </a:lnSpc>
                <a:spcBef>
                  <a:spcPts val="0"/>
                </a:spcBef>
                <a:spcAft>
                  <a:spcPts val="0"/>
                </a:spcAft>
                <a:buNone/>
              </a:pPr>
              <a:r>
                <a:rPr lang="en" sz="1300">
                  <a:solidFill>
                    <a:srgbClr val="7F6000"/>
                  </a:solidFill>
                </a:rPr>
                <a:t>“Customers that buy different price printers share different characteristics.”</a:t>
              </a:r>
              <a:endParaRPr sz="1300">
                <a:solidFill>
                  <a:srgbClr val="7F6000"/>
                </a:solidFill>
              </a:endParaRPr>
            </a:p>
          </p:txBody>
        </p:sp>
      </p:grpSp>
      <p:grpSp>
        <p:nvGrpSpPr>
          <p:cNvPr id="360" name="Google Shape;360;p31"/>
          <p:cNvGrpSpPr/>
          <p:nvPr/>
        </p:nvGrpSpPr>
        <p:grpSpPr>
          <a:xfrm>
            <a:off x="2530225" y="1364325"/>
            <a:ext cx="1016700" cy="334550"/>
            <a:chOff x="3368425" y="1440525"/>
            <a:chExt cx="1016700" cy="334550"/>
          </a:xfrm>
        </p:grpSpPr>
        <p:sp>
          <p:nvSpPr>
            <p:cNvPr id="361" name="Google Shape;361;p31"/>
            <p:cNvSpPr/>
            <p:nvPr/>
          </p:nvSpPr>
          <p:spPr>
            <a:xfrm>
              <a:off x="3551275" y="1507775"/>
              <a:ext cx="651000" cy="2673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2"/>
                </a:solidFill>
              </a:endParaRPr>
            </a:p>
          </p:txBody>
        </p:sp>
        <p:sp>
          <p:nvSpPr>
            <p:cNvPr id="362" name="Google Shape;362;p31"/>
            <p:cNvSpPr txBox="1"/>
            <p:nvPr/>
          </p:nvSpPr>
          <p:spPr>
            <a:xfrm>
              <a:off x="3368425" y="1440525"/>
              <a:ext cx="1016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400"/>
                <a:buFont typeface="Arial"/>
                <a:buNone/>
              </a:pPr>
              <a:r>
                <a:rPr b="1" lang="en" sz="900">
                  <a:solidFill>
                    <a:schemeClr val="accent1"/>
                  </a:solidFill>
                </a:rPr>
                <a:t>Under 100</a:t>
              </a:r>
              <a:endParaRPr sz="900">
                <a:latin typeface="Raleway Medium"/>
                <a:ea typeface="Raleway Medium"/>
                <a:cs typeface="Raleway Medium"/>
                <a:sym typeface="Raleway Medium"/>
              </a:endParaRPr>
            </a:p>
          </p:txBody>
        </p:sp>
      </p:grpSp>
      <p:sp>
        <p:nvSpPr>
          <p:cNvPr id="363" name="Google Shape;363;p31"/>
          <p:cNvSpPr/>
          <p:nvPr/>
        </p:nvSpPr>
        <p:spPr>
          <a:xfrm>
            <a:off x="2713075" y="2498375"/>
            <a:ext cx="651000" cy="2673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2"/>
              </a:solidFill>
            </a:endParaRPr>
          </a:p>
        </p:txBody>
      </p:sp>
      <p:sp>
        <p:nvSpPr>
          <p:cNvPr id="364" name="Google Shape;364;p31"/>
          <p:cNvSpPr/>
          <p:nvPr/>
        </p:nvSpPr>
        <p:spPr>
          <a:xfrm>
            <a:off x="2713075" y="4327175"/>
            <a:ext cx="651000" cy="2673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2"/>
              </a:solidFill>
            </a:endParaRPr>
          </a:p>
        </p:txBody>
      </p:sp>
      <p:sp>
        <p:nvSpPr>
          <p:cNvPr id="365" name="Google Shape;365;p31"/>
          <p:cNvSpPr txBox="1"/>
          <p:nvPr/>
        </p:nvSpPr>
        <p:spPr>
          <a:xfrm>
            <a:off x="2604925" y="2415538"/>
            <a:ext cx="86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1"/>
                </a:solidFill>
              </a:rPr>
              <a:t>1</a:t>
            </a:r>
            <a:r>
              <a:rPr b="1" lang="en" sz="1000">
                <a:solidFill>
                  <a:schemeClr val="accent1"/>
                </a:solidFill>
              </a:rPr>
              <a:t>00 - 300</a:t>
            </a:r>
            <a:endParaRPr sz="1000">
              <a:latin typeface="Raleway Medium"/>
              <a:ea typeface="Raleway Medium"/>
              <a:cs typeface="Raleway Medium"/>
              <a:sym typeface="Raleway Medium"/>
            </a:endParaRPr>
          </a:p>
        </p:txBody>
      </p:sp>
      <p:sp>
        <p:nvSpPr>
          <p:cNvPr id="366" name="Google Shape;366;p31"/>
          <p:cNvSpPr/>
          <p:nvPr/>
        </p:nvSpPr>
        <p:spPr>
          <a:xfrm>
            <a:off x="3613900" y="1389875"/>
            <a:ext cx="1734000" cy="857700"/>
          </a:xfrm>
          <a:prstGeom prst="roundRect">
            <a:avLst>
              <a:gd fmla="val 16667" name="adj"/>
            </a:avLst>
          </a:prstGeom>
          <a:solidFill>
            <a:srgbClr val="D9EAD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3613900" y="2304575"/>
            <a:ext cx="1734000" cy="857700"/>
          </a:xfrm>
          <a:prstGeom prst="roundRect">
            <a:avLst>
              <a:gd fmla="val 16667" name="adj"/>
            </a:avLst>
          </a:prstGeom>
          <a:solidFill>
            <a:srgbClr val="D9EAD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3613900" y="3218975"/>
            <a:ext cx="1734000" cy="857700"/>
          </a:xfrm>
          <a:prstGeom prst="roundRect">
            <a:avLst>
              <a:gd fmla="val 16667" name="adj"/>
            </a:avLst>
          </a:prstGeom>
          <a:solidFill>
            <a:srgbClr val="D9EAD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3613900" y="4133375"/>
            <a:ext cx="1734000" cy="857700"/>
          </a:xfrm>
          <a:prstGeom prst="roundRect">
            <a:avLst>
              <a:gd fmla="val 16667" name="adj"/>
            </a:avLst>
          </a:prstGeom>
          <a:solidFill>
            <a:srgbClr val="D9EAD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1"/>
          <p:cNvGrpSpPr/>
          <p:nvPr/>
        </p:nvGrpSpPr>
        <p:grpSpPr>
          <a:xfrm>
            <a:off x="4246138" y="673408"/>
            <a:ext cx="377373" cy="398701"/>
            <a:chOff x="-20946600" y="3317850"/>
            <a:chExt cx="304825" cy="304050"/>
          </a:xfrm>
        </p:grpSpPr>
        <p:sp>
          <p:nvSpPr>
            <p:cNvPr id="371" name="Google Shape;371;p3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31"/>
          <p:cNvSpPr txBox="1"/>
          <p:nvPr/>
        </p:nvSpPr>
        <p:spPr>
          <a:xfrm>
            <a:off x="3355813" y="1005825"/>
            <a:ext cx="228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2"/>
                </a:solidFill>
                <a:latin typeface="Raleway"/>
                <a:ea typeface="Raleway"/>
                <a:cs typeface="Raleway"/>
                <a:sym typeface="Raleway"/>
              </a:rPr>
              <a:t>Random Forest Model prediction</a:t>
            </a:r>
            <a:endParaRPr b="1" sz="1000">
              <a:solidFill>
                <a:schemeClr val="lt2"/>
              </a:solidFill>
              <a:latin typeface="Raleway"/>
              <a:ea typeface="Raleway"/>
              <a:cs typeface="Raleway"/>
              <a:sym typeface="Raleway"/>
            </a:endParaRPr>
          </a:p>
        </p:txBody>
      </p:sp>
      <p:grpSp>
        <p:nvGrpSpPr>
          <p:cNvPr id="375" name="Google Shape;375;p31"/>
          <p:cNvGrpSpPr/>
          <p:nvPr/>
        </p:nvGrpSpPr>
        <p:grpSpPr>
          <a:xfrm>
            <a:off x="1320598" y="693431"/>
            <a:ext cx="467785" cy="338686"/>
            <a:chOff x="-45673275" y="3199325"/>
            <a:chExt cx="299325" cy="302075"/>
          </a:xfrm>
        </p:grpSpPr>
        <p:sp>
          <p:nvSpPr>
            <p:cNvPr id="376" name="Google Shape;376;p3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9" name="Google Shape;379;p31"/>
          <p:cNvSpPr txBox="1"/>
          <p:nvPr/>
        </p:nvSpPr>
        <p:spPr>
          <a:xfrm>
            <a:off x="460213" y="1005825"/>
            <a:ext cx="228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D966"/>
                </a:solidFill>
                <a:latin typeface="Raleway"/>
                <a:ea typeface="Raleway"/>
                <a:cs typeface="Raleway"/>
                <a:sym typeface="Raleway"/>
              </a:rPr>
              <a:t>Segment customers with price</a:t>
            </a:r>
            <a:endParaRPr b="1" sz="1000">
              <a:solidFill>
                <a:srgbClr val="FFD966"/>
              </a:solidFill>
              <a:latin typeface="Raleway"/>
              <a:ea typeface="Raleway"/>
              <a:cs typeface="Raleway"/>
              <a:sym typeface="Raleway"/>
            </a:endParaRPr>
          </a:p>
        </p:txBody>
      </p:sp>
      <p:sp>
        <p:nvSpPr>
          <p:cNvPr id="380" name="Google Shape;380;p31"/>
          <p:cNvSpPr txBox="1"/>
          <p:nvPr/>
        </p:nvSpPr>
        <p:spPr>
          <a:xfrm>
            <a:off x="3696575" y="1310825"/>
            <a:ext cx="1734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Key influencers: </a:t>
            </a:r>
            <a:endParaRPr sz="900"/>
          </a:p>
          <a:p>
            <a:pPr indent="-285750" lvl="0" marL="457200" rtl="0" algn="l">
              <a:spcBef>
                <a:spcPts val="0"/>
              </a:spcBef>
              <a:spcAft>
                <a:spcPts val="0"/>
              </a:spcAft>
              <a:buSzPts val="900"/>
              <a:buAutoNum type="arabicPeriod"/>
            </a:pPr>
            <a:r>
              <a:rPr lang="en" sz="900"/>
              <a:t>days</a:t>
            </a:r>
            <a:endParaRPr sz="900"/>
          </a:p>
          <a:p>
            <a:pPr indent="-285750" lvl="0" marL="457200" rtl="0" algn="l">
              <a:spcBef>
                <a:spcPts val="0"/>
              </a:spcBef>
              <a:spcAft>
                <a:spcPts val="0"/>
              </a:spcAft>
              <a:buSzPts val="900"/>
              <a:buAutoNum type="arabicPeriod"/>
            </a:pPr>
            <a:r>
              <a:rPr lang="en" sz="900"/>
              <a:t>ave_cc_mo</a:t>
            </a:r>
            <a:endParaRPr sz="900"/>
          </a:p>
          <a:p>
            <a:pPr indent="-285750" lvl="0" marL="457200" rtl="0" algn="l">
              <a:spcBef>
                <a:spcPts val="0"/>
              </a:spcBef>
              <a:spcAft>
                <a:spcPts val="0"/>
              </a:spcAft>
              <a:buSzPts val="900"/>
              <a:buAutoNum type="arabicPeriod"/>
            </a:pPr>
            <a:r>
              <a:rPr lang="en" sz="900"/>
              <a:t>Blk_cc_mo</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solidFill>
                  <a:srgbClr val="274E13"/>
                </a:solidFill>
              </a:rPr>
              <a:t>Prediction accuracy: 94.4%</a:t>
            </a:r>
            <a:endParaRPr b="1" sz="900">
              <a:solidFill>
                <a:srgbClr val="274E13"/>
              </a:solidFill>
            </a:endParaRPr>
          </a:p>
        </p:txBody>
      </p:sp>
      <p:sp>
        <p:nvSpPr>
          <p:cNvPr id="381" name="Google Shape;381;p31"/>
          <p:cNvSpPr txBox="1"/>
          <p:nvPr/>
        </p:nvSpPr>
        <p:spPr>
          <a:xfrm>
            <a:off x="3696575" y="2225225"/>
            <a:ext cx="1734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Key influencers: </a:t>
            </a:r>
            <a:endParaRPr sz="900"/>
          </a:p>
          <a:p>
            <a:pPr indent="-285750" lvl="0" marL="457200" rtl="0" algn="l">
              <a:spcBef>
                <a:spcPts val="0"/>
              </a:spcBef>
              <a:spcAft>
                <a:spcPts val="0"/>
              </a:spcAft>
              <a:buSzPts val="900"/>
              <a:buAutoNum type="arabicPeriod"/>
            </a:pPr>
            <a:r>
              <a:rPr lang="en" sz="900"/>
              <a:t>days</a:t>
            </a:r>
            <a:endParaRPr sz="900"/>
          </a:p>
          <a:p>
            <a:pPr indent="-285750" lvl="0" marL="457200" rtl="0" algn="l">
              <a:spcBef>
                <a:spcPts val="0"/>
              </a:spcBef>
              <a:spcAft>
                <a:spcPts val="0"/>
              </a:spcAft>
              <a:buSzPts val="900"/>
              <a:buAutoNum type="arabicPeriod"/>
            </a:pPr>
            <a:r>
              <a:rPr lang="en" sz="900"/>
              <a:t>ave_cc_mo</a:t>
            </a:r>
            <a:endParaRPr sz="900"/>
          </a:p>
          <a:p>
            <a:pPr indent="-285750" lvl="0" marL="457200" rtl="0" algn="l">
              <a:spcBef>
                <a:spcPts val="0"/>
              </a:spcBef>
              <a:spcAft>
                <a:spcPts val="0"/>
              </a:spcAft>
              <a:buSzPts val="900"/>
              <a:buAutoNum type="arabicPeriod"/>
            </a:pPr>
            <a:r>
              <a:rPr lang="en" sz="900"/>
              <a:t>color_cc_mo</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solidFill>
                  <a:srgbClr val="274E13"/>
                </a:solidFill>
              </a:rPr>
              <a:t>Prediction accuracy: 92.4%</a:t>
            </a:r>
            <a:endParaRPr b="1" sz="900">
              <a:solidFill>
                <a:srgbClr val="274E13"/>
              </a:solidFill>
            </a:endParaRPr>
          </a:p>
        </p:txBody>
      </p:sp>
      <p:sp>
        <p:nvSpPr>
          <p:cNvPr id="382" name="Google Shape;382;p31"/>
          <p:cNvSpPr txBox="1"/>
          <p:nvPr/>
        </p:nvSpPr>
        <p:spPr>
          <a:xfrm>
            <a:off x="3696575" y="4054025"/>
            <a:ext cx="1734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Key influencers: </a:t>
            </a:r>
            <a:endParaRPr sz="900"/>
          </a:p>
          <a:p>
            <a:pPr indent="-285750" lvl="0" marL="457200" rtl="0" algn="l">
              <a:spcBef>
                <a:spcPts val="0"/>
              </a:spcBef>
              <a:spcAft>
                <a:spcPts val="0"/>
              </a:spcAft>
              <a:buSzPts val="900"/>
              <a:buAutoNum type="arabicPeriod"/>
            </a:pPr>
            <a:r>
              <a:rPr lang="en" sz="900"/>
              <a:t>ampv</a:t>
            </a:r>
            <a:endParaRPr sz="900"/>
          </a:p>
          <a:p>
            <a:pPr indent="-285750" lvl="0" marL="457200" rtl="0" algn="l">
              <a:spcBef>
                <a:spcPts val="0"/>
              </a:spcBef>
              <a:spcAft>
                <a:spcPts val="0"/>
              </a:spcAft>
              <a:buSzPts val="900"/>
              <a:buAutoNum type="arabicPeriod"/>
            </a:pPr>
            <a:r>
              <a:rPr lang="en" sz="900"/>
              <a:t>ave_cc_mo</a:t>
            </a:r>
            <a:endParaRPr sz="900"/>
          </a:p>
          <a:p>
            <a:pPr indent="-285750" lvl="0" marL="457200" rtl="0" algn="l">
              <a:spcBef>
                <a:spcPts val="0"/>
              </a:spcBef>
              <a:spcAft>
                <a:spcPts val="0"/>
              </a:spcAft>
              <a:buSzPts val="900"/>
              <a:buAutoNum type="arabicPeriod"/>
            </a:pPr>
            <a:r>
              <a:rPr lang="en" sz="900"/>
              <a:t>color_cc_mo</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solidFill>
                  <a:srgbClr val="274E13"/>
                </a:solidFill>
              </a:rPr>
              <a:t>Prediction accuracy: 86.9%</a:t>
            </a:r>
            <a:endParaRPr b="1" sz="900">
              <a:solidFill>
                <a:srgbClr val="274E13"/>
              </a:solidFill>
            </a:endParaRPr>
          </a:p>
        </p:txBody>
      </p:sp>
      <p:sp>
        <p:nvSpPr>
          <p:cNvPr id="383" name="Google Shape;383;p31"/>
          <p:cNvSpPr txBox="1"/>
          <p:nvPr/>
        </p:nvSpPr>
        <p:spPr>
          <a:xfrm>
            <a:off x="3696575" y="3139625"/>
            <a:ext cx="1734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Key influencers: </a:t>
            </a:r>
            <a:endParaRPr sz="900"/>
          </a:p>
          <a:p>
            <a:pPr indent="-285750" lvl="0" marL="457200" rtl="0" algn="l">
              <a:spcBef>
                <a:spcPts val="0"/>
              </a:spcBef>
              <a:spcAft>
                <a:spcPts val="0"/>
              </a:spcAft>
              <a:buSzPts val="900"/>
              <a:buAutoNum type="arabicPeriod"/>
            </a:pPr>
            <a:r>
              <a:rPr lang="en" sz="900"/>
              <a:t>days</a:t>
            </a:r>
            <a:endParaRPr sz="900"/>
          </a:p>
          <a:p>
            <a:pPr indent="-285750" lvl="0" marL="457200" rtl="0" algn="l">
              <a:spcBef>
                <a:spcPts val="0"/>
              </a:spcBef>
              <a:spcAft>
                <a:spcPts val="0"/>
              </a:spcAft>
              <a:buSzPts val="900"/>
              <a:buAutoNum type="arabicPeriod"/>
            </a:pPr>
            <a:r>
              <a:rPr lang="en" sz="900"/>
              <a:t>ave_cc_mo</a:t>
            </a:r>
            <a:endParaRPr sz="900"/>
          </a:p>
          <a:p>
            <a:pPr indent="-285750" lvl="0" marL="457200" rtl="0" algn="l">
              <a:spcBef>
                <a:spcPts val="0"/>
              </a:spcBef>
              <a:spcAft>
                <a:spcPts val="0"/>
              </a:spcAft>
              <a:buSzPts val="900"/>
              <a:buAutoNum type="arabicPeriod"/>
            </a:pPr>
            <a:r>
              <a:rPr lang="en" sz="900"/>
              <a:t>ampv</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solidFill>
                  <a:srgbClr val="274E13"/>
                </a:solidFill>
              </a:rPr>
              <a:t>Prediction accuracy: 89.9%</a:t>
            </a:r>
            <a:endParaRPr b="1" sz="900">
              <a:solidFill>
                <a:srgbClr val="274E13"/>
              </a:solidFill>
            </a:endParaRPr>
          </a:p>
        </p:txBody>
      </p:sp>
      <p:grpSp>
        <p:nvGrpSpPr>
          <p:cNvPr id="384" name="Google Shape;384;p31"/>
          <p:cNvGrpSpPr/>
          <p:nvPr/>
        </p:nvGrpSpPr>
        <p:grpSpPr>
          <a:xfrm>
            <a:off x="6374321" y="1390219"/>
            <a:ext cx="2090482" cy="3601013"/>
            <a:chOff x="480350" y="1523125"/>
            <a:chExt cx="2015700" cy="3282900"/>
          </a:xfrm>
        </p:grpSpPr>
        <p:sp>
          <p:nvSpPr>
            <p:cNvPr id="385" name="Google Shape;385;p31"/>
            <p:cNvSpPr/>
            <p:nvPr/>
          </p:nvSpPr>
          <p:spPr>
            <a:xfrm>
              <a:off x="508700" y="1523125"/>
              <a:ext cx="1886400" cy="3282900"/>
            </a:xfrm>
            <a:prstGeom prst="roundRect">
              <a:avLst>
                <a:gd fmla="val 16667" name="adj"/>
              </a:avLst>
            </a:prstGeom>
            <a:solidFill>
              <a:srgbClr val="F4CCCC"/>
            </a:solidFill>
            <a:ln cap="flat" cmpd="sng" w="9525">
              <a:solidFill>
                <a:srgbClr val="FFF2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txBox="1"/>
            <p:nvPr/>
          </p:nvSpPr>
          <p:spPr>
            <a:xfrm>
              <a:off x="480350" y="2618075"/>
              <a:ext cx="2015700" cy="35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rgbClr val="A61C00"/>
                </a:solidFill>
                <a:latin typeface="Raleway Medium"/>
                <a:ea typeface="Raleway Medium"/>
                <a:cs typeface="Raleway Medium"/>
                <a:sym typeface="Raleway Medium"/>
              </a:endParaRPr>
            </a:p>
          </p:txBody>
        </p:sp>
      </p:grpSp>
      <p:grpSp>
        <p:nvGrpSpPr>
          <p:cNvPr id="387" name="Google Shape;387;p31"/>
          <p:cNvGrpSpPr/>
          <p:nvPr/>
        </p:nvGrpSpPr>
        <p:grpSpPr>
          <a:xfrm>
            <a:off x="7078030" y="676252"/>
            <a:ext cx="370645" cy="368042"/>
            <a:chOff x="-63250675" y="3744075"/>
            <a:chExt cx="320350" cy="318100"/>
          </a:xfrm>
        </p:grpSpPr>
        <p:sp>
          <p:nvSpPr>
            <p:cNvPr id="388" name="Google Shape;388;p3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31"/>
          <p:cNvSpPr txBox="1"/>
          <p:nvPr/>
        </p:nvSpPr>
        <p:spPr>
          <a:xfrm>
            <a:off x="6175213" y="1005825"/>
            <a:ext cx="228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DD7E6B"/>
                </a:solidFill>
                <a:latin typeface="Raleway"/>
                <a:ea typeface="Raleway"/>
                <a:cs typeface="Raleway"/>
                <a:sym typeface="Raleway"/>
              </a:rPr>
              <a:t>Target high propensity customers</a:t>
            </a:r>
            <a:endParaRPr b="1" sz="1000">
              <a:solidFill>
                <a:srgbClr val="DD7E6B"/>
              </a:solidFill>
              <a:latin typeface="Raleway"/>
              <a:ea typeface="Raleway"/>
              <a:cs typeface="Raleway"/>
              <a:sym typeface="Raleway"/>
            </a:endParaRPr>
          </a:p>
        </p:txBody>
      </p:sp>
      <p:sp>
        <p:nvSpPr>
          <p:cNvPr id="392" name="Google Shape;392;p31"/>
          <p:cNvSpPr txBox="1"/>
          <p:nvPr/>
        </p:nvSpPr>
        <p:spPr>
          <a:xfrm>
            <a:off x="6374325" y="1431025"/>
            <a:ext cx="196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5B0F00"/>
                </a:solidFill>
                <a:latin typeface="Raleway Medium"/>
                <a:ea typeface="Raleway Medium"/>
                <a:cs typeface="Raleway Medium"/>
                <a:sym typeface="Raleway Medium"/>
              </a:rPr>
              <a:t>With the prediction models, we can:</a:t>
            </a:r>
            <a:endParaRPr u="sng">
              <a:solidFill>
                <a:srgbClr val="5B0F00"/>
              </a:solidFill>
              <a:latin typeface="Raleway Medium"/>
              <a:ea typeface="Raleway Medium"/>
              <a:cs typeface="Raleway Medium"/>
              <a:sym typeface="Raleway Medium"/>
            </a:endParaRPr>
          </a:p>
        </p:txBody>
      </p:sp>
      <p:sp>
        <p:nvSpPr>
          <p:cNvPr id="393" name="Google Shape;393;p31"/>
          <p:cNvSpPr txBox="1"/>
          <p:nvPr/>
        </p:nvSpPr>
        <p:spPr>
          <a:xfrm>
            <a:off x="6423950" y="2210278"/>
            <a:ext cx="2015700" cy="2047200"/>
          </a:xfrm>
          <a:prstGeom prst="rect">
            <a:avLst/>
          </a:prstGeom>
          <a:noFill/>
          <a:ln>
            <a:noFill/>
          </a:ln>
        </p:spPr>
        <p:txBody>
          <a:bodyPr anchorCtr="0" anchor="t" bIns="91425" lIns="91425" spcFirstLastPara="1" rIns="91425" wrap="square" tIns="91425">
            <a:spAutoFit/>
          </a:bodyPr>
          <a:lstStyle/>
          <a:p>
            <a:pPr indent="-127000" lvl="0" marL="171450" rtl="0" algn="l">
              <a:spcBef>
                <a:spcPts val="0"/>
              </a:spcBef>
              <a:spcAft>
                <a:spcPts val="0"/>
              </a:spcAft>
              <a:buClr>
                <a:srgbClr val="990000"/>
              </a:buClr>
              <a:buSzPts val="1100"/>
              <a:buAutoNum type="arabicPeriod"/>
            </a:pPr>
            <a:r>
              <a:rPr b="1" lang="en" sz="1100">
                <a:solidFill>
                  <a:srgbClr val="990000"/>
                </a:solidFill>
              </a:rPr>
              <a:t>Target customers with high </a:t>
            </a:r>
            <a:r>
              <a:rPr b="1" lang="en" sz="1100">
                <a:solidFill>
                  <a:srgbClr val="990000"/>
                </a:solidFill>
              </a:rPr>
              <a:t>propensity</a:t>
            </a:r>
            <a:r>
              <a:rPr b="1" lang="en" sz="1100">
                <a:solidFill>
                  <a:srgbClr val="990000"/>
                </a:solidFill>
              </a:rPr>
              <a:t> of converging.</a:t>
            </a:r>
            <a:endParaRPr b="1" sz="1100">
              <a:solidFill>
                <a:srgbClr val="990000"/>
              </a:solidFill>
            </a:endParaRPr>
          </a:p>
          <a:p>
            <a:pPr indent="0" lvl="0" marL="0" rtl="0" algn="l">
              <a:spcBef>
                <a:spcPts val="0"/>
              </a:spcBef>
              <a:spcAft>
                <a:spcPts val="0"/>
              </a:spcAft>
              <a:buNone/>
            </a:pPr>
            <a:r>
              <a:t/>
            </a:r>
            <a:endParaRPr b="1" sz="1100">
              <a:solidFill>
                <a:srgbClr val="990000"/>
              </a:solidFill>
            </a:endParaRPr>
          </a:p>
          <a:p>
            <a:pPr indent="-127000" lvl="0" marL="171450" marR="0" rtl="0" algn="l">
              <a:lnSpc>
                <a:spcPct val="100000"/>
              </a:lnSpc>
              <a:spcBef>
                <a:spcPts val="0"/>
              </a:spcBef>
              <a:spcAft>
                <a:spcPts val="0"/>
              </a:spcAft>
              <a:buClr>
                <a:srgbClr val="990000"/>
              </a:buClr>
              <a:buSzPts val="1100"/>
              <a:buAutoNum type="arabicPeriod"/>
            </a:pPr>
            <a:r>
              <a:rPr b="1" lang="en" sz="1100">
                <a:solidFill>
                  <a:srgbClr val="990000"/>
                </a:solidFill>
              </a:rPr>
              <a:t>Monitor the change of propensity to improve customer journey.</a:t>
            </a:r>
            <a:endParaRPr b="1" sz="1100">
              <a:solidFill>
                <a:srgbClr val="990000"/>
              </a:solidFill>
            </a:endParaRPr>
          </a:p>
          <a:p>
            <a:pPr indent="0" lvl="0" marL="0" marR="0" rtl="0" algn="l">
              <a:lnSpc>
                <a:spcPct val="100000"/>
              </a:lnSpc>
              <a:spcBef>
                <a:spcPts val="0"/>
              </a:spcBef>
              <a:spcAft>
                <a:spcPts val="0"/>
              </a:spcAft>
              <a:buNone/>
            </a:pPr>
            <a:r>
              <a:t/>
            </a:r>
            <a:endParaRPr b="1" sz="1100">
              <a:solidFill>
                <a:srgbClr val="990000"/>
              </a:solidFill>
            </a:endParaRPr>
          </a:p>
          <a:p>
            <a:pPr indent="-127000" lvl="0" marL="171450" marR="0" rtl="0" algn="l">
              <a:lnSpc>
                <a:spcPct val="100000"/>
              </a:lnSpc>
              <a:spcBef>
                <a:spcPts val="0"/>
              </a:spcBef>
              <a:spcAft>
                <a:spcPts val="0"/>
              </a:spcAft>
              <a:buClr>
                <a:srgbClr val="990000"/>
              </a:buClr>
              <a:buSzPts val="1100"/>
              <a:buAutoNum type="arabicPeriod"/>
            </a:pPr>
            <a:r>
              <a:rPr b="1" lang="en" sz="1100">
                <a:solidFill>
                  <a:srgbClr val="990000"/>
                </a:solidFill>
              </a:rPr>
              <a:t>Predict future revenue and make better use of assets.</a:t>
            </a:r>
            <a:endParaRPr b="1" sz="1100">
              <a:solidFill>
                <a:srgbClr val="990000"/>
              </a:solidFill>
            </a:endParaRPr>
          </a:p>
        </p:txBody>
      </p:sp>
      <p:sp>
        <p:nvSpPr>
          <p:cNvPr id="394" name="Google Shape;394;p31"/>
          <p:cNvSpPr txBox="1"/>
          <p:nvPr/>
        </p:nvSpPr>
        <p:spPr>
          <a:xfrm>
            <a:off x="2604925" y="3335288"/>
            <a:ext cx="86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1"/>
                </a:solidFill>
              </a:rPr>
              <a:t>3</a:t>
            </a:r>
            <a:r>
              <a:rPr b="1" lang="en" sz="1000">
                <a:solidFill>
                  <a:schemeClr val="accent1"/>
                </a:solidFill>
              </a:rPr>
              <a:t>00 - 500</a:t>
            </a:r>
            <a:endParaRPr sz="1000">
              <a:latin typeface="Raleway Medium"/>
              <a:ea typeface="Raleway Medium"/>
              <a:cs typeface="Raleway Medium"/>
              <a:sym typeface="Raleway Medium"/>
            </a:endParaRPr>
          </a:p>
        </p:txBody>
      </p:sp>
      <p:sp>
        <p:nvSpPr>
          <p:cNvPr id="395" name="Google Shape;395;p31"/>
          <p:cNvSpPr txBox="1"/>
          <p:nvPr/>
        </p:nvSpPr>
        <p:spPr>
          <a:xfrm>
            <a:off x="2604925" y="4243613"/>
            <a:ext cx="86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1"/>
                </a:solidFill>
              </a:rPr>
              <a:t>Over 500</a:t>
            </a:r>
            <a:endParaRPr sz="1000">
              <a:latin typeface="Raleway Medium"/>
              <a:ea typeface="Raleway Medium"/>
              <a:cs typeface="Raleway Medium"/>
              <a:sym typeface="Raleway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2"/>
          <p:cNvSpPr txBox="1"/>
          <p:nvPr>
            <p:ph type="title"/>
          </p:nvPr>
        </p:nvSpPr>
        <p:spPr>
          <a:xfrm>
            <a:off x="720000" y="216425"/>
            <a:ext cx="8277900" cy="9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Interventions: D</a:t>
            </a:r>
            <a:r>
              <a:rPr lang="en" sz="2500"/>
              <a:t>ifferentiation marketing strategy based on RF feature importance</a:t>
            </a:r>
            <a:endParaRPr sz="2500"/>
          </a:p>
        </p:txBody>
      </p:sp>
      <p:grpSp>
        <p:nvGrpSpPr>
          <p:cNvPr id="401" name="Google Shape;401;p32"/>
          <p:cNvGrpSpPr/>
          <p:nvPr/>
        </p:nvGrpSpPr>
        <p:grpSpPr>
          <a:xfrm>
            <a:off x="2190513" y="1470057"/>
            <a:ext cx="5833726" cy="3116917"/>
            <a:chOff x="3358415" y="3361302"/>
            <a:chExt cx="1882758" cy="1024695"/>
          </a:xfrm>
        </p:grpSpPr>
        <p:grpSp>
          <p:nvGrpSpPr>
            <p:cNvPr id="402" name="Google Shape;402;p32"/>
            <p:cNvGrpSpPr/>
            <p:nvPr/>
          </p:nvGrpSpPr>
          <p:grpSpPr>
            <a:xfrm>
              <a:off x="3358415" y="3361302"/>
              <a:ext cx="441300" cy="1024695"/>
              <a:chOff x="3358415" y="3361302"/>
              <a:chExt cx="441300" cy="1024695"/>
            </a:xfrm>
          </p:grpSpPr>
          <p:sp>
            <p:nvSpPr>
              <p:cNvPr id="403" name="Google Shape;403;p3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accent2"/>
                    </a:solidFill>
                  </a:rPr>
                  <a:t>Under 100</a:t>
                </a:r>
                <a:endParaRPr b="1" i="0" sz="1400" u="none" cap="none" strike="noStrike">
                  <a:solidFill>
                    <a:schemeClr val="accent2"/>
                  </a:solidFill>
                </a:endParaRPr>
              </a:p>
            </p:txBody>
          </p:sp>
          <p:sp>
            <p:nvSpPr>
              <p:cNvPr id="404" name="Google Shape;404;p3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ampv</a:t>
                </a:r>
                <a:endParaRPr/>
              </a:p>
            </p:txBody>
          </p:sp>
          <p:sp>
            <p:nvSpPr>
              <p:cNvPr id="405" name="Google Shape;405;p3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ave_cc_mo</a:t>
                </a:r>
                <a:endParaRPr b="0" i="0" sz="1400" u="none" cap="none" strike="noStrike">
                  <a:solidFill>
                    <a:srgbClr val="000000"/>
                  </a:solidFill>
                  <a:latin typeface="Arial"/>
                  <a:ea typeface="Arial"/>
                  <a:cs typeface="Arial"/>
                  <a:sym typeface="Arial"/>
                </a:endParaRPr>
              </a:p>
            </p:txBody>
          </p:sp>
          <p:sp>
            <p:nvSpPr>
              <p:cNvPr id="406" name="Google Shape;406;p3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blk_cc_mo</a:t>
                </a:r>
                <a:endParaRPr b="0" i="0" sz="1400" u="none" cap="none" strike="noStrike">
                  <a:solidFill>
                    <a:srgbClr val="000000"/>
                  </a:solidFill>
                  <a:latin typeface="Arial"/>
                  <a:ea typeface="Arial"/>
                  <a:cs typeface="Arial"/>
                  <a:sym typeface="Arial"/>
                </a:endParaRPr>
              </a:p>
            </p:txBody>
          </p:sp>
          <p:sp>
            <p:nvSpPr>
              <p:cNvPr id="407" name="Google Shape;407;p3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color_cc_mo</a:t>
                </a:r>
                <a:endParaRPr b="0" i="0" sz="1400" u="none" cap="none" strike="noStrike">
                  <a:solidFill>
                    <a:srgbClr val="000000"/>
                  </a:solidFill>
                  <a:latin typeface="Arial"/>
                  <a:ea typeface="Arial"/>
                  <a:cs typeface="Arial"/>
                  <a:sym typeface="Arial"/>
                </a:endParaRPr>
              </a:p>
            </p:txBody>
          </p:sp>
          <p:sp>
            <p:nvSpPr>
              <p:cNvPr id="408" name="Google Shape;408;p3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days</a:t>
                </a:r>
                <a:endParaRPr b="0" i="0" sz="1400" u="none" cap="none" strike="noStrike">
                  <a:solidFill>
                    <a:srgbClr val="000000"/>
                  </a:solidFill>
                  <a:latin typeface="Arial"/>
                  <a:ea typeface="Arial"/>
                  <a:cs typeface="Arial"/>
                  <a:sym typeface="Arial"/>
                </a:endParaRPr>
              </a:p>
            </p:txBody>
          </p:sp>
        </p:grpSp>
        <p:grpSp>
          <p:nvGrpSpPr>
            <p:cNvPr id="409" name="Google Shape;409;p32"/>
            <p:cNvGrpSpPr/>
            <p:nvPr/>
          </p:nvGrpSpPr>
          <p:grpSpPr>
            <a:xfrm>
              <a:off x="3838901" y="3361302"/>
              <a:ext cx="441300" cy="1024695"/>
              <a:chOff x="3838901" y="3361302"/>
              <a:chExt cx="441300" cy="1024695"/>
            </a:xfrm>
          </p:grpSpPr>
          <p:sp>
            <p:nvSpPr>
              <p:cNvPr id="410" name="Google Shape;410;p3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accent2"/>
                    </a:solidFill>
                  </a:rPr>
                  <a:t>100 - 300</a:t>
                </a:r>
                <a:endParaRPr b="1" i="0" sz="1400" u="none" cap="none" strike="noStrike">
                  <a:solidFill>
                    <a:schemeClr val="accent2"/>
                  </a:solidFill>
                </a:endParaRPr>
              </a:p>
            </p:txBody>
          </p:sp>
          <p:sp>
            <p:nvSpPr>
              <p:cNvPr id="411" name="Google Shape;411;p3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ave_cc_mo</a:t>
                </a:r>
                <a:endParaRPr/>
              </a:p>
            </p:txBody>
          </p:sp>
          <p:sp>
            <p:nvSpPr>
              <p:cNvPr id="412" name="Google Shape;412;p3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color_cc_mo</a:t>
                </a:r>
                <a:endParaRPr b="0" i="0" sz="1400" u="none" cap="none" strike="noStrike">
                  <a:solidFill>
                    <a:srgbClr val="000000"/>
                  </a:solidFill>
                  <a:latin typeface="Arial"/>
                  <a:ea typeface="Arial"/>
                  <a:cs typeface="Arial"/>
                  <a:sym typeface="Arial"/>
                </a:endParaRPr>
              </a:p>
            </p:txBody>
          </p:sp>
          <p:sp>
            <p:nvSpPr>
              <p:cNvPr id="413" name="Google Shape;413;p3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days</a:t>
                </a:r>
                <a:endParaRPr b="0" i="0" sz="1400" u="none" cap="none" strike="noStrike">
                  <a:solidFill>
                    <a:srgbClr val="000000"/>
                  </a:solidFill>
                  <a:latin typeface="Arial"/>
                  <a:ea typeface="Arial"/>
                  <a:cs typeface="Arial"/>
                  <a:sym typeface="Arial"/>
                </a:endParaRPr>
              </a:p>
            </p:txBody>
          </p:sp>
          <p:sp>
            <p:nvSpPr>
              <p:cNvPr id="414" name="Google Shape;414;p3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ampv</a:t>
                </a:r>
                <a:endParaRPr b="0" i="0" sz="1400" u="none" cap="none" strike="noStrike">
                  <a:solidFill>
                    <a:srgbClr val="000000"/>
                  </a:solidFill>
                  <a:latin typeface="Arial"/>
                  <a:ea typeface="Arial"/>
                  <a:cs typeface="Arial"/>
                  <a:sym typeface="Arial"/>
                </a:endParaRPr>
              </a:p>
            </p:txBody>
          </p:sp>
          <p:sp>
            <p:nvSpPr>
              <p:cNvPr id="415" name="Google Shape;415;p3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blk_cc_mo</a:t>
                </a:r>
                <a:endParaRPr b="0" i="0" sz="1400" u="none" cap="none" strike="noStrike">
                  <a:solidFill>
                    <a:srgbClr val="000000"/>
                  </a:solidFill>
                  <a:latin typeface="Arial"/>
                  <a:ea typeface="Arial"/>
                  <a:cs typeface="Arial"/>
                  <a:sym typeface="Arial"/>
                </a:endParaRPr>
              </a:p>
            </p:txBody>
          </p:sp>
        </p:grpSp>
        <p:grpSp>
          <p:nvGrpSpPr>
            <p:cNvPr id="416" name="Google Shape;416;p32"/>
            <p:cNvGrpSpPr/>
            <p:nvPr/>
          </p:nvGrpSpPr>
          <p:grpSpPr>
            <a:xfrm>
              <a:off x="4319387" y="3361302"/>
              <a:ext cx="441300" cy="1024695"/>
              <a:chOff x="4319387" y="3361302"/>
              <a:chExt cx="441300" cy="1024695"/>
            </a:xfrm>
          </p:grpSpPr>
          <p:sp>
            <p:nvSpPr>
              <p:cNvPr id="417" name="Google Shape;417;p3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accent1"/>
                    </a:solidFill>
                  </a:rPr>
                  <a:t>300 - 500</a:t>
                </a:r>
                <a:endParaRPr b="1" i="0" sz="1400" u="none" cap="none" strike="noStrike">
                  <a:solidFill>
                    <a:schemeClr val="accent1"/>
                  </a:solidFill>
                </a:endParaRPr>
              </a:p>
            </p:txBody>
          </p:sp>
          <p:sp>
            <p:nvSpPr>
              <p:cNvPr id="418" name="Google Shape;418;p3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ampv</a:t>
                </a:r>
                <a:endParaRPr b="0" i="0" sz="1400" u="none" cap="none" strike="noStrike">
                  <a:solidFill>
                    <a:srgbClr val="000000"/>
                  </a:solidFill>
                  <a:latin typeface="Arial"/>
                  <a:ea typeface="Arial"/>
                  <a:cs typeface="Arial"/>
                  <a:sym typeface="Arial"/>
                </a:endParaRPr>
              </a:p>
            </p:txBody>
          </p:sp>
          <p:sp>
            <p:nvSpPr>
              <p:cNvPr id="419" name="Google Shape;419;p3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blk_cc_mo</a:t>
                </a:r>
                <a:endParaRPr b="0" i="0" sz="1400" u="none" cap="none" strike="noStrike">
                  <a:solidFill>
                    <a:srgbClr val="000000"/>
                  </a:solidFill>
                  <a:latin typeface="Arial"/>
                  <a:ea typeface="Arial"/>
                  <a:cs typeface="Arial"/>
                  <a:sym typeface="Arial"/>
                </a:endParaRPr>
              </a:p>
            </p:txBody>
          </p:sp>
          <p:sp>
            <p:nvSpPr>
              <p:cNvPr id="420" name="Google Shape;420;p3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days</a:t>
                </a:r>
                <a:endParaRPr b="0" i="0" sz="1400" u="none" cap="none" strike="noStrike">
                  <a:solidFill>
                    <a:srgbClr val="000000"/>
                  </a:solidFill>
                  <a:latin typeface="Arial"/>
                  <a:ea typeface="Arial"/>
                  <a:cs typeface="Arial"/>
                  <a:sym typeface="Arial"/>
                </a:endParaRPr>
              </a:p>
            </p:txBody>
          </p:sp>
          <p:sp>
            <p:nvSpPr>
              <p:cNvPr id="421" name="Google Shape;421;p3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ave_cc_mo</a:t>
                </a:r>
                <a:endParaRPr b="0" i="0" sz="1400" u="none" cap="none" strike="noStrike">
                  <a:solidFill>
                    <a:srgbClr val="000000"/>
                  </a:solidFill>
                  <a:latin typeface="Arial"/>
                  <a:ea typeface="Arial"/>
                  <a:cs typeface="Arial"/>
                  <a:sym typeface="Arial"/>
                </a:endParaRPr>
              </a:p>
            </p:txBody>
          </p:sp>
          <p:sp>
            <p:nvSpPr>
              <p:cNvPr id="422" name="Google Shape;422;p3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color_cc_mo</a:t>
                </a:r>
                <a:endParaRPr b="0" i="0" sz="1400" u="none" cap="none" strike="noStrike">
                  <a:solidFill>
                    <a:srgbClr val="000000"/>
                  </a:solidFill>
                  <a:latin typeface="Arial"/>
                  <a:ea typeface="Arial"/>
                  <a:cs typeface="Arial"/>
                  <a:sym typeface="Arial"/>
                </a:endParaRPr>
              </a:p>
            </p:txBody>
          </p:sp>
        </p:grpSp>
        <p:grpSp>
          <p:nvGrpSpPr>
            <p:cNvPr id="423" name="Google Shape;423;p32"/>
            <p:cNvGrpSpPr/>
            <p:nvPr/>
          </p:nvGrpSpPr>
          <p:grpSpPr>
            <a:xfrm>
              <a:off x="4799873" y="3361302"/>
              <a:ext cx="441300" cy="1024695"/>
              <a:chOff x="4799873" y="3361302"/>
              <a:chExt cx="441300" cy="1024695"/>
            </a:xfrm>
          </p:grpSpPr>
          <p:sp>
            <p:nvSpPr>
              <p:cNvPr id="424" name="Google Shape;424;p3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accent2"/>
                    </a:solidFill>
                  </a:rPr>
                  <a:t>Over 500</a:t>
                </a:r>
                <a:endParaRPr b="1" i="0" sz="1400" u="none" cap="none" strike="noStrike">
                  <a:solidFill>
                    <a:schemeClr val="accent2"/>
                  </a:solidFill>
                </a:endParaRPr>
              </a:p>
            </p:txBody>
          </p:sp>
          <p:sp>
            <p:nvSpPr>
              <p:cNvPr id="425" name="Google Shape;425;p3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blk_cc_mo</a:t>
                </a:r>
                <a:endParaRPr b="0" i="0" sz="1400" u="none" cap="none" strike="noStrike">
                  <a:solidFill>
                    <a:srgbClr val="000000"/>
                  </a:solidFill>
                  <a:latin typeface="Arial"/>
                  <a:ea typeface="Arial"/>
                  <a:cs typeface="Arial"/>
                  <a:sym typeface="Arial"/>
                </a:endParaRPr>
              </a:p>
            </p:txBody>
          </p:sp>
          <p:sp>
            <p:nvSpPr>
              <p:cNvPr id="426" name="Google Shape;426;p3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color_cc_mo</a:t>
                </a:r>
                <a:endParaRPr b="0" i="0" sz="1400" u="none" cap="none" strike="noStrike">
                  <a:solidFill>
                    <a:srgbClr val="000000"/>
                  </a:solidFill>
                  <a:latin typeface="Arial"/>
                  <a:ea typeface="Arial"/>
                  <a:cs typeface="Arial"/>
                  <a:sym typeface="Arial"/>
                </a:endParaRPr>
              </a:p>
            </p:txBody>
          </p:sp>
          <p:sp>
            <p:nvSpPr>
              <p:cNvPr id="427" name="Google Shape;427;p3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ave_cc_mo</a:t>
                </a:r>
                <a:endParaRPr b="0" i="0" sz="1000" u="none" cap="none" strike="noStrike">
                  <a:solidFill>
                    <a:srgbClr val="000000"/>
                  </a:solidFill>
                  <a:latin typeface="Arial"/>
                  <a:ea typeface="Arial"/>
                  <a:cs typeface="Arial"/>
                  <a:sym typeface="Arial"/>
                </a:endParaRPr>
              </a:p>
            </p:txBody>
          </p:sp>
          <p:sp>
            <p:nvSpPr>
              <p:cNvPr id="428" name="Google Shape;428;p3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subscr_length</a:t>
                </a:r>
                <a:endParaRPr b="0" i="0" sz="1400" u="none" cap="none" strike="noStrike">
                  <a:solidFill>
                    <a:srgbClr val="000000"/>
                  </a:solidFill>
                  <a:latin typeface="Arial"/>
                  <a:ea typeface="Arial"/>
                  <a:cs typeface="Arial"/>
                  <a:sym typeface="Arial"/>
                </a:endParaRPr>
              </a:p>
            </p:txBody>
          </p:sp>
          <p:sp>
            <p:nvSpPr>
              <p:cNvPr id="429" name="Google Shape;429;p3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ampv</a:t>
                </a:r>
                <a:endParaRPr b="0" i="0" sz="1400" u="none" cap="none" strike="noStrike">
                  <a:solidFill>
                    <a:srgbClr val="000000"/>
                  </a:solidFill>
                  <a:latin typeface="Arial"/>
                  <a:ea typeface="Arial"/>
                  <a:cs typeface="Arial"/>
                  <a:sym typeface="Arial"/>
                </a:endParaRPr>
              </a:p>
            </p:txBody>
          </p:sp>
        </p:grpSp>
      </p:grpSp>
      <p:sp>
        <p:nvSpPr>
          <p:cNvPr id="430" name="Google Shape;430;p32"/>
          <p:cNvSpPr txBox="1"/>
          <p:nvPr/>
        </p:nvSpPr>
        <p:spPr>
          <a:xfrm>
            <a:off x="720000" y="1470050"/>
            <a:ext cx="1207200" cy="466200"/>
          </a:xfrm>
          <a:prstGeom prst="rect">
            <a:avLst/>
          </a:prstGeom>
          <a:gradFill>
            <a:gsLst>
              <a:gs pos="0">
                <a:schemeClr val="dk2"/>
              </a:gs>
              <a:gs pos="100000">
                <a:schemeClr val="lt2"/>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Raleway"/>
                <a:ea typeface="Raleway"/>
                <a:cs typeface="Raleway"/>
                <a:sym typeface="Raleway"/>
              </a:rPr>
              <a:t>Product Price Buckets</a:t>
            </a:r>
            <a:endParaRPr b="1" i="0" sz="1200" u="none" cap="none" strike="noStrike">
              <a:solidFill>
                <a:schemeClr val="lt1"/>
              </a:solidFill>
              <a:latin typeface="Raleway"/>
              <a:ea typeface="Raleway"/>
              <a:cs typeface="Raleway"/>
              <a:sym typeface="Raleway"/>
            </a:endParaRPr>
          </a:p>
        </p:txBody>
      </p:sp>
      <p:sp>
        <p:nvSpPr>
          <p:cNvPr id="431" name="Google Shape;431;p32"/>
          <p:cNvSpPr txBox="1"/>
          <p:nvPr/>
        </p:nvSpPr>
        <p:spPr>
          <a:xfrm>
            <a:off x="720000" y="2022700"/>
            <a:ext cx="1207200" cy="2564400"/>
          </a:xfrm>
          <a:prstGeom prst="rect">
            <a:avLst/>
          </a:prstGeom>
          <a:gradFill>
            <a:gsLst>
              <a:gs pos="0">
                <a:schemeClr val="dk2"/>
              </a:gs>
              <a:gs pos="100000">
                <a:schemeClr val="lt2"/>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Raleway"/>
                <a:ea typeface="Raleway"/>
                <a:cs typeface="Raleway"/>
                <a:sym typeface="Raleway"/>
              </a:rPr>
              <a:t>Top 5 Features</a:t>
            </a:r>
            <a:endParaRPr b="1" sz="1200">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latin typeface="Raleway"/>
              <a:ea typeface="Raleway"/>
              <a:cs typeface="Raleway"/>
              <a:sym typeface="Raleway"/>
            </a:endParaRPr>
          </a:p>
        </p:txBody>
      </p:sp>
      <p:cxnSp>
        <p:nvCxnSpPr>
          <p:cNvPr id="432" name="Google Shape;432;p32"/>
          <p:cNvCxnSpPr/>
          <p:nvPr/>
        </p:nvCxnSpPr>
        <p:spPr>
          <a:xfrm>
            <a:off x="2052263" y="1482763"/>
            <a:ext cx="13200" cy="3091500"/>
          </a:xfrm>
          <a:prstGeom prst="straightConnector1">
            <a:avLst/>
          </a:prstGeom>
          <a:noFill/>
          <a:ln cap="flat" cmpd="sng" w="28575">
            <a:solidFill>
              <a:schemeClr val="dk2"/>
            </a:solidFill>
            <a:prstDash val="dash"/>
            <a:round/>
            <a:headEnd len="med" w="med" type="none"/>
            <a:tailEnd len="med" w="med" type="triangle"/>
          </a:ln>
        </p:spPr>
      </p:cxnSp>
      <p:cxnSp>
        <p:nvCxnSpPr>
          <p:cNvPr id="433" name="Google Shape;433;p32"/>
          <p:cNvCxnSpPr/>
          <p:nvPr/>
        </p:nvCxnSpPr>
        <p:spPr>
          <a:xfrm flipH="1" rot="10800000">
            <a:off x="749825" y="1946775"/>
            <a:ext cx="7300800" cy="39600"/>
          </a:xfrm>
          <a:prstGeom prst="straightConnector1">
            <a:avLst/>
          </a:prstGeom>
          <a:noFill/>
          <a:ln cap="flat" cmpd="sng" w="28575">
            <a:solidFill>
              <a:schemeClr val="dk2"/>
            </a:solidFill>
            <a:prstDash val="dash"/>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3"/>
          <p:cNvSpPr txBox="1"/>
          <p:nvPr>
            <p:ph type="title"/>
          </p:nvPr>
        </p:nvSpPr>
        <p:spPr>
          <a:xfrm>
            <a:off x="111100" y="90575"/>
            <a:ext cx="8945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500"/>
              <a:t>Revenue-driven Recommendations Summary</a:t>
            </a:r>
            <a:endParaRPr sz="2500"/>
          </a:p>
        </p:txBody>
      </p:sp>
      <p:grpSp>
        <p:nvGrpSpPr>
          <p:cNvPr id="439" name="Google Shape;439;p33"/>
          <p:cNvGrpSpPr/>
          <p:nvPr/>
        </p:nvGrpSpPr>
        <p:grpSpPr>
          <a:xfrm>
            <a:off x="111038" y="731138"/>
            <a:ext cx="2894713" cy="4265488"/>
            <a:chOff x="111038" y="731138"/>
            <a:chExt cx="2894713" cy="4265488"/>
          </a:xfrm>
        </p:grpSpPr>
        <p:sp>
          <p:nvSpPr>
            <p:cNvPr id="440" name="Google Shape;440;p33"/>
            <p:cNvSpPr/>
            <p:nvPr/>
          </p:nvSpPr>
          <p:spPr>
            <a:xfrm>
              <a:off x="114050" y="1717350"/>
              <a:ext cx="2891700" cy="1039500"/>
            </a:xfrm>
            <a:prstGeom prst="rect">
              <a:avLst/>
            </a:prstGeom>
            <a:noFill/>
            <a:ln cap="flat" cmpd="sng" w="19050">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111038" y="731138"/>
              <a:ext cx="2891700" cy="863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B45F06"/>
                  </a:solidFill>
                </a:rPr>
                <a:t>Convert to Higher Price Tiers</a:t>
              </a:r>
              <a:endParaRPr b="1">
                <a:solidFill>
                  <a:srgbClr val="B45F06"/>
                </a:solidFill>
              </a:endParaRPr>
            </a:p>
            <a:p>
              <a:pPr indent="0" lvl="0" marL="0" rtl="0" algn="ctr">
                <a:lnSpc>
                  <a:spcPct val="115000"/>
                </a:lnSpc>
                <a:spcBef>
                  <a:spcPts val="0"/>
                </a:spcBef>
                <a:spcAft>
                  <a:spcPts val="0"/>
                </a:spcAft>
                <a:buNone/>
              </a:pPr>
              <a:r>
                <a:rPr b="1" lang="en">
                  <a:solidFill>
                    <a:srgbClr val="B45F06"/>
                  </a:solidFill>
                </a:rPr>
                <a:t>(User Segmentation)</a:t>
              </a:r>
              <a:endParaRPr b="1">
                <a:solidFill>
                  <a:srgbClr val="B45F06"/>
                </a:solidFill>
              </a:endParaRPr>
            </a:p>
          </p:txBody>
        </p:sp>
        <p:pic>
          <p:nvPicPr>
            <p:cNvPr id="442" name="Google Shape;442;p33"/>
            <p:cNvPicPr preferRelativeResize="0"/>
            <p:nvPr/>
          </p:nvPicPr>
          <p:blipFill>
            <a:blip r:embed="rId3">
              <a:alphaModFix/>
            </a:blip>
            <a:stretch>
              <a:fillRect/>
            </a:stretch>
          </p:blipFill>
          <p:spPr>
            <a:xfrm>
              <a:off x="201375" y="1786850"/>
              <a:ext cx="1343150" cy="207900"/>
            </a:xfrm>
            <a:prstGeom prst="rect">
              <a:avLst/>
            </a:prstGeom>
            <a:noFill/>
            <a:ln>
              <a:noFill/>
            </a:ln>
          </p:spPr>
        </p:pic>
        <p:sp>
          <p:nvSpPr>
            <p:cNvPr id="443" name="Google Shape;443;p33"/>
            <p:cNvSpPr txBox="1"/>
            <p:nvPr/>
          </p:nvSpPr>
          <p:spPr>
            <a:xfrm>
              <a:off x="114050" y="1931888"/>
              <a:ext cx="2891700" cy="861900"/>
            </a:xfrm>
            <a:prstGeom prst="rect">
              <a:avLst/>
            </a:prstGeom>
            <a:noFill/>
            <a:ln>
              <a:noFill/>
            </a:ln>
          </p:spPr>
          <p:txBody>
            <a:bodyPr anchorCtr="0" anchor="t" bIns="91425" lIns="91425" spcFirstLastPara="1" rIns="91425" wrap="square" tIns="91425">
              <a:spAutoFit/>
            </a:bodyPr>
            <a:lstStyle/>
            <a:p>
              <a:pPr indent="-298450" lvl="0" marL="400050" rtl="0" algn="l">
                <a:spcBef>
                  <a:spcPts val="0"/>
                </a:spcBef>
                <a:spcAft>
                  <a:spcPts val="0"/>
                </a:spcAft>
                <a:buClr>
                  <a:schemeClr val="dk1"/>
                </a:buClr>
                <a:buSzPts val="1100"/>
                <a:buFont typeface="Raleway Medium"/>
                <a:buChar char="●"/>
              </a:pPr>
              <a:r>
                <a:rPr lang="en" sz="1100">
                  <a:solidFill>
                    <a:schemeClr val="dk1"/>
                  </a:solidFill>
                  <a:latin typeface="Raleway Medium"/>
                  <a:ea typeface="Raleway Medium"/>
                  <a:cs typeface="Raleway Medium"/>
                  <a:sym typeface="Raleway Medium"/>
                </a:rPr>
                <a:t>Linear/Lasso/Ridge Regression</a:t>
              </a:r>
              <a:endParaRPr sz="1100">
                <a:solidFill>
                  <a:schemeClr val="dk1"/>
                </a:solidFill>
                <a:latin typeface="Raleway Medium"/>
                <a:ea typeface="Raleway Medium"/>
                <a:cs typeface="Raleway Medium"/>
                <a:sym typeface="Raleway Medium"/>
              </a:endParaRPr>
            </a:p>
            <a:p>
              <a:pPr indent="-298450" lvl="0" marL="400050" rtl="0" algn="l">
                <a:spcBef>
                  <a:spcPts val="0"/>
                </a:spcBef>
                <a:spcAft>
                  <a:spcPts val="0"/>
                </a:spcAft>
                <a:buClr>
                  <a:schemeClr val="dk1"/>
                </a:buClr>
                <a:buSzPts val="1100"/>
                <a:buFont typeface="Raleway Medium"/>
                <a:buChar char="●"/>
              </a:pPr>
              <a:r>
                <a:rPr lang="en" sz="1100">
                  <a:solidFill>
                    <a:schemeClr val="dk1"/>
                  </a:solidFill>
                  <a:latin typeface="Raleway Medium"/>
                  <a:ea typeface="Raleway Medium"/>
                  <a:cs typeface="Raleway Medium"/>
                  <a:sym typeface="Raleway Medium"/>
                </a:rPr>
                <a:t>Decision tree</a:t>
              </a:r>
              <a:endParaRPr sz="1100">
                <a:solidFill>
                  <a:schemeClr val="dk1"/>
                </a:solidFill>
                <a:latin typeface="Raleway Medium"/>
                <a:ea typeface="Raleway Medium"/>
                <a:cs typeface="Raleway Medium"/>
                <a:sym typeface="Raleway Medium"/>
              </a:endParaRPr>
            </a:p>
            <a:p>
              <a:pPr indent="-298450" lvl="0" marL="400050" rtl="0" algn="l">
                <a:spcBef>
                  <a:spcPts val="0"/>
                </a:spcBef>
                <a:spcAft>
                  <a:spcPts val="0"/>
                </a:spcAft>
                <a:buClr>
                  <a:schemeClr val="dk1"/>
                </a:buClr>
                <a:buSzPts val="1100"/>
                <a:buFont typeface="Raleway Medium"/>
                <a:buChar char="●"/>
              </a:pPr>
              <a:r>
                <a:rPr lang="en" sz="1100">
                  <a:solidFill>
                    <a:schemeClr val="dk1"/>
                  </a:solidFill>
                  <a:latin typeface="Raleway Medium"/>
                  <a:ea typeface="Raleway Medium"/>
                  <a:cs typeface="Raleway Medium"/>
                  <a:sym typeface="Raleway Medium"/>
                </a:rPr>
                <a:t>Random forest</a:t>
              </a:r>
              <a:endParaRPr sz="1100">
                <a:solidFill>
                  <a:schemeClr val="dk1"/>
                </a:solidFill>
                <a:latin typeface="Raleway Medium"/>
                <a:ea typeface="Raleway Medium"/>
                <a:cs typeface="Raleway Medium"/>
                <a:sym typeface="Raleway Medium"/>
              </a:endParaRPr>
            </a:p>
            <a:p>
              <a:pPr indent="-298450" lvl="0" marL="400050" rtl="0" algn="l">
                <a:spcBef>
                  <a:spcPts val="0"/>
                </a:spcBef>
                <a:spcAft>
                  <a:spcPts val="0"/>
                </a:spcAft>
                <a:buClr>
                  <a:schemeClr val="dk1"/>
                </a:buClr>
                <a:buSzPts val="1100"/>
                <a:buFont typeface="Raleway Medium"/>
                <a:buChar char="●"/>
              </a:pPr>
              <a:r>
                <a:rPr lang="en" sz="1100">
                  <a:solidFill>
                    <a:schemeClr val="dk1"/>
                  </a:solidFill>
                  <a:latin typeface="Raleway Medium"/>
                  <a:ea typeface="Raleway Medium"/>
                  <a:cs typeface="Raleway Medium"/>
                  <a:sym typeface="Raleway Medium"/>
                </a:rPr>
                <a:t>K-Means</a:t>
              </a:r>
              <a:endParaRPr sz="1100">
                <a:solidFill>
                  <a:schemeClr val="dk1"/>
                </a:solidFill>
                <a:latin typeface="Raleway Medium"/>
                <a:ea typeface="Raleway Medium"/>
                <a:cs typeface="Raleway Medium"/>
                <a:sym typeface="Raleway Medium"/>
              </a:endParaRPr>
            </a:p>
          </p:txBody>
        </p:sp>
        <p:sp>
          <p:nvSpPr>
            <p:cNvPr id="444" name="Google Shape;444;p33"/>
            <p:cNvSpPr/>
            <p:nvPr/>
          </p:nvSpPr>
          <p:spPr>
            <a:xfrm>
              <a:off x="111050" y="2909675"/>
              <a:ext cx="2891700" cy="1469100"/>
            </a:xfrm>
            <a:prstGeom prst="rect">
              <a:avLst/>
            </a:prstGeom>
            <a:solidFill>
              <a:srgbClr val="E69138"/>
            </a:solidFill>
            <a:ln>
              <a:noFill/>
            </a:ln>
          </p:spPr>
          <p:txBody>
            <a:bodyPr anchorCtr="0" anchor="ctr" bIns="91425" lIns="91425" spcFirstLastPara="1" rIns="91425" wrap="square" tIns="91425">
              <a:noAutofit/>
            </a:bodyPr>
            <a:lstStyle/>
            <a:p>
              <a:pPr indent="-298450" lvl="0" marL="400050" rtl="0" algn="l">
                <a:lnSpc>
                  <a:spcPct val="150000"/>
                </a:lnSpc>
                <a:spcBef>
                  <a:spcPts val="0"/>
                </a:spcBef>
                <a:spcAft>
                  <a:spcPts val="0"/>
                </a:spcAft>
                <a:buClr>
                  <a:schemeClr val="dk1"/>
                </a:buClr>
                <a:buSzPts val="1100"/>
                <a:buChar char="●"/>
              </a:pPr>
              <a:r>
                <a:rPr b="1" lang="en" sz="1100">
                  <a:solidFill>
                    <a:schemeClr val="dk1"/>
                  </a:solidFill>
                </a:rPr>
                <a:t>S</a:t>
              </a:r>
              <a:r>
                <a:rPr b="1" lang="en" sz="1100">
                  <a:solidFill>
                    <a:schemeClr val="dk1"/>
                  </a:solidFill>
                </a:rPr>
                <a:t>egmentation driver matrix</a:t>
              </a:r>
              <a:endParaRPr b="1" sz="1100">
                <a:solidFill>
                  <a:schemeClr val="dk1"/>
                </a:solidFill>
              </a:endParaRPr>
            </a:p>
            <a:p>
              <a:pPr indent="-298450" lvl="0" marL="400050" rtl="0" algn="l">
                <a:lnSpc>
                  <a:spcPct val="150000"/>
                </a:lnSpc>
                <a:spcBef>
                  <a:spcPts val="0"/>
                </a:spcBef>
                <a:spcAft>
                  <a:spcPts val="0"/>
                </a:spcAft>
                <a:buClr>
                  <a:schemeClr val="dk1"/>
                </a:buClr>
                <a:buSzPts val="1100"/>
                <a:buChar char="●"/>
              </a:pPr>
              <a:r>
                <a:rPr b="1" lang="en" sz="1100">
                  <a:solidFill>
                    <a:schemeClr val="dk1"/>
                  </a:solidFill>
                </a:rPr>
                <a:t>Suggested customer groups</a:t>
              </a:r>
              <a:endParaRPr b="1" sz="1100">
                <a:solidFill>
                  <a:schemeClr val="dk1"/>
                </a:solidFill>
              </a:endParaRPr>
            </a:p>
            <a:p>
              <a:pPr indent="-298450" lvl="0" marL="400050" rtl="0" algn="l">
                <a:lnSpc>
                  <a:spcPct val="150000"/>
                </a:lnSpc>
                <a:spcBef>
                  <a:spcPts val="0"/>
                </a:spcBef>
                <a:spcAft>
                  <a:spcPts val="0"/>
                </a:spcAft>
                <a:buClr>
                  <a:schemeClr val="dk1"/>
                </a:buClr>
                <a:buSzPts val="1100"/>
                <a:buChar char="●"/>
              </a:pPr>
              <a:r>
                <a:rPr b="1" lang="en" sz="1100">
                  <a:solidFill>
                    <a:schemeClr val="dk1"/>
                  </a:solidFill>
                </a:rPr>
                <a:t>3 Key interventions</a:t>
              </a:r>
              <a:endParaRPr b="1" sz="1100">
                <a:solidFill>
                  <a:schemeClr val="dk1"/>
                </a:solidFill>
              </a:endParaRPr>
            </a:p>
          </p:txBody>
        </p:sp>
        <p:sp>
          <p:nvSpPr>
            <p:cNvPr id="445" name="Google Shape;445;p33"/>
            <p:cNvSpPr/>
            <p:nvPr/>
          </p:nvSpPr>
          <p:spPr>
            <a:xfrm>
              <a:off x="117190" y="4502525"/>
              <a:ext cx="2885627" cy="4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txBox="1"/>
            <p:nvPr/>
          </p:nvSpPr>
          <p:spPr>
            <a:xfrm>
              <a:off x="111052" y="4554775"/>
              <a:ext cx="2885627"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C0000"/>
                  </a:solidFill>
                  <a:latin typeface="Raleway"/>
                  <a:ea typeface="Raleway"/>
                  <a:cs typeface="Raleway"/>
                  <a:sym typeface="Raleway"/>
                </a:rPr>
                <a:t>Larger Basket Size</a:t>
              </a:r>
              <a:endParaRPr b="1">
                <a:solidFill>
                  <a:srgbClr val="CC0000"/>
                </a:solidFill>
                <a:latin typeface="Raleway"/>
                <a:ea typeface="Raleway"/>
                <a:cs typeface="Raleway"/>
                <a:sym typeface="Raleway"/>
              </a:endParaRPr>
            </a:p>
          </p:txBody>
        </p:sp>
        <p:grpSp>
          <p:nvGrpSpPr>
            <p:cNvPr id="447" name="Google Shape;447;p33"/>
            <p:cNvGrpSpPr/>
            <p:nvPr/>
          </p:nvGrpSpPr>
          <p:grpSpPr>
            <a:xfrm>
              <a:off x="274675" y="4554778"/>
              <a:ext cx="305386" cy="338602"/>
              <a:chOff x="3300325" y="249875"/>
              <a:chExt cx="433725" cy="480900"/>
            </a:xfrm>
          </p:grpSpPr>
          <p:sp>
            <p:nvSpPr>
              <p:cNvPr id="448" name="Google Shape;448;p3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49" name="Google Shape;449;p3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50" name="Google Shape;450;p3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51" name="Google Shape;451;p3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52" name="Google Shape;452;p3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53" name="Google Shape;453;p3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454" name="Google Shape;454;p33"/>
          <p:cNvGrpSpPr/>
          <p:nvPr/>
        </p:nvGrpSpPr>
        <p:grpSpPr>
          <a:xfrm>
            <a:off x="2784825" y="729488"/>
            <a:ext cx="3382427" cy="4267138"/>
            <a:chOff x="2784825" y="729488"/>
            <a:chExt cx="3382427" cy="4267138"/>
          </a:xfrm>
        </p:grpSpPr>
        <p:sp>
          <p:nvSpPr>
            <p:cNvPr id="455" name="Google Shape;455;p33"/>
            <p:cNvSpPr/>
            <p:nvPr/>
          </p:nvSpPr>
          <p:spPr>
            <a:xfrm>
              <a:off x="3117100" y="1717363"/>
              <a:ext cx="2915700" cy="1039500"/>
            </a:xfrm>
            <a:prstGeom prst="rect">
              <a:avLst/>
            </a:prstGeom>
            <a:no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3102100" y="729488"/>
              <a:ext cx="2915700" cy="863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274E13"/>
                  </a:solidFill>
                </a:rPr>
                <a:t>Improve Repurchase Propensity</a:t>
              </a:r>
              <a:endParaRPr b="1">
                <a:solidFill>
                  <a:srgbClr val="274E13"/>
                </a:solidFill>
              </a:endParaRPr>
            </a:p>
            <a:p>
              <a:pPr indent="0" lvl="0" marL="0" rtl="0" algn="ctr">
                <a:lnSpc>
                  <a:spcPct val="115000"/>
                </a:lnSpc>
                <a:spcBef>
                  <a:spcPts val="0"/>
                </a:spcBef>
                <a:spcAft>
                  <a:spcPts val="0"/>
                </a:spcAft>
                <a:buNone/>
              </a:pPr>
              <a:r>
                <a:rPr b="1" lang="en">
                  <a:solidFill>
                    <a:srgbClr val="274E13"/>
                  </a:solidFill>
                </a:rPr>
                <a:t>(Prediction)</a:t>
              </a:r>
              <a:endParaRPr b="1">
                <a:solidFill>
                  <a:srgbClr val="274E13"/>
                </a:solidFill>
              </a:endParaRPr>
            </a:p>
          </p:txBody>
        </p:sp>
        <p:pic>
          <p:nvPicPr>
            <p:cNvPr id="457" name="Google Shape;457;p33"/>
            <p:cNvPicPr preferRelativeResize="0"/>
            <p:nvPr/>
          </p:nvPicPr>
          <p:blipFill>
            <a:blip r:embed="rId3">
              <a:alphaModFix/>
            </a:blip>
            <a:stretch>
              <a:fillRect/>
            </a:stretch>
          </p:blipFill>
          <p:spPr>
            <a:xfrm>
              <a:off x="3172762" y="1786850"/>
              <a:ext cx="1343150" cy="207900"/>
            </a:xfrm>
            <a:prstGeom prst="rect">
              <a:avLst/>
            </a:prstGeom>
            <a:noFill/>
            <a:ln>
              <a:noFill/>
            </a:ln>
          </p:spPr>
        </p:pic>
        <p:sp>
          <p:nvSpPr>
            <p:cNvPr id="458" name="Google Shape;458;p33"/>
            <p:cNvSpPr txBox="1"/>
            <p:nvPr/>
          </p:nvSpPr>
          <p:spPr>
            <a:xfrm>
              <a:off x="3292125" y="1974013"/>
              <a:ext cx="23592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Raleway Medium"/>
                <a:buChar char="●"/>
              </a:pPr>
              <a:r>
                <a:rPr lang="en" sz="1100">
                  <a:solidFill>
                    <a:schemeClr val="dk1"/>
                  </a:solidFill>
                  <a:latin typeface="Raleway Medium"/>
                  <a:ea typeface="Raleway Medium"/>
                  <a:cs typeface="Raleway Medium"/>
                  <a:sym typeface="Raleway Medium"/>
                </a:rPr>
                <a:t>Logistic Regression</a:t>
              </a:r>
              <a:endParaRPr sz="1100">
                <a:solidFill>
                  <a:schemeClr val="dk1"/>
                </a:solidFill>
                <a:latin typeface="Raleway Medium"/>
                <a:ea typeface="Raleway Medium"/>
                <a:cs typeface="Raleway Medium"/>
                <a:sym typeface="Raleway Medium"/>
              </a:endParaRPr>
            </a:p>
            <a:p>
              <a:pPr indent="-298450" lvl="0" marL="457200" rtl="0" algn="l">
                <a:spcBef>
                  <a:spcPts val="0"/>
                </a:spcBef>
                <a:spcAft>
                  <a:spcPts val="0"/>
                </a:spcAft>
                <a:buClr>
                  <a:schemeClr val="dk1"/>
                </a:buClr>
                <a:buSzPts val="1100"/>
                <a:buFont typeface="Raleway Medium"/>
                <a:buChar char="●"/>
              </a:pPr>
              <a:r>
                <a:rPr lang="en" sz="1100">
                  <a:solidFill>
                    <a:schemeClr val="dk1"/>
                  </a:solidFill>
                  <a:latin typeface="Raleway Medium"/>
                  <a:ea typeface="Raleway Medium"/>
                  <a:cs typeface="Raleway Medium"/>
                  <a:sym typeface="Raleway Medium"/>
                </a:rPr>
                <a:t>Random Forest</a:t>
              </a:r>
              <a:endParaRPr sz="1100">
                <a:solidFill>
                  <a:schemeClr val="dk1"/>
                </a:solidFill>
                <a:latin typeface="Raleway Medium"/>
                <a:ea typeface="Raleway Medium"/>
                <a:cs typeface="Raleway Medium"/>
                <a:sym typeface="Raleway Medium"/>
              </a:endParaRPr>
            </a:p>
          </p:txBody>
        </p:sp>
        <p:sp>
          <p:nvSpPr>
            <p:cNvPr id="459" name="Google Shape;459;p33"/>
            <p:cNvSpPr/>
            <p:nvPr/>
          </p:nvSpPr>
          <p:spPr>
            <a:xfrm>
              <a:off x="3114100" y="2910850"/>
              <a:ext cx="2915700" cy="1469100"/>
            </a:xfrm>
            <a:prstGeom prst="rect">
              <a:avLst/>
            </a:prstGeom>
            <a:solidFill>
              <a:srgbClr val="016A4F"/>
            </a:solidFill>
            <a:ln>
              <a:noFill/>
            </a:ln>
          </p:spPr>
          <p:txBody>
            <a:bodyPr anchorCtr="0" anchor="ctr" bIns="91425" lIns="91425" spcFirstLastPara="1" rIns="91425" wrap="square" tIns="91425">
              <a:noAutofit/>
            </a:bodyPr>
            <a:lstStyle/>
            <a:p>
              <a:pPr indent="-298450" lvl="0" marL="400050" rtl="0" algn="l">
                <a:lnSpc>
                  <a:spcPct val="150000"/>
                </a:lnSpc>
                <a:spcBef>
                  <a:spcPts val="0"/>
                </a:spcBef>
                <a:spcAft>
                  <a:spcPts val="0"/>
                </a:spcAft>
                <a:buClr>
                  <a:schemeClr val="dk1"/>
                </a:buClr>
                <a:buSzPts val="1100"/>
                <a:buChar char="●"/>
              </a:pPr>
              <a:r>
                <a:rPr b="1" lang="en" sz="1100">
                  <a:solidFill>
                    <a:schemeClr val="dk1"/>
                  </a:solidFill>
                </a:rPr>
                <a:t>I</a:t>
              </a:r>
              <a:r>
                <a:rPr b="1" lang="en" sz="1100">
                  <a:solidFill>
                    <a:schemeClr val="dk1"/>
                  </a:solidFill>
                </a:rPr>
                <a:t>dentified features importance</a:t>
              </a:r>
              <a:endParaRPr b="1" sz="1100">
                <a:solidFill>
                  <a:schemeClr val="dk1"/>
                </a:solidFill>
              </a:endParaRPr>
            </a:p>
            <a:p>
              <a:pPr indent="-298450" lvl="0" marL="400050" rtl="0" algn="l">
                <a:lnSpc>
                  <a:spcPct val="150000"/>
                </a:lnSpc>
                <a:spcBef>
                  <a:spcPts val="0"/>
                </a:spcBef>
                <a:spcAft>
                  <a:spcPts val="0"/>
                </a:spcAft>
                <a:buClr>
                  <a:schemeClr val="dk1"/>
                </a:buClr>
                <a:buSzPts val="1100"/>
                <a:buChar char="●"/>
              </a:pPr>
              <a:r>
                <a:rPr b="1" lang="en" sz="1100">
                  <a:solidFill>
                    <a:schemeClr val="dk1"/>
                  </a:solidFill>
                </a:rPr>
                <a:t>Upgrade promotion of HP+ compatible product</a:t>
              </a:r>
              <a:endParaRPr b="1" sz="1100">
                <a:solidFill>
                  <a:schemeClr val="dk1"/>
                </a:solidFill>
              </a:endParaRPr>
            </a:p>
            <a:p>
              <a:pPr indent="-298450" lvl="0" marL="400050" rtl="0" algn="l">
                <a:lnSpc>
                  <a:spcPct val="150000"/>
                </a:lnSpc>
                <a:spcBef>
                  <a:spcPts val="0"/>
                </a:spcBef>
                <a:spcAft>
                  <a:spcPts val="0"/>
                </a:spcAft>
                <a:buClr>
                  <a:schemeClr val="dk1"/>
                </a:buClr>
                <a:buSzPts val="1100"/>
                <a:buChar char="●"/>
              </a:pPr>
              <a:r>
                <a:rPr b="1" lang="en" sz="1100">
                  <a:solidFill>
                    <a:schemeClr val="dk1"/>
                  </a:solidFill>
                </a:rPr>
                <a:t>Monitor customer propensity</a:t>
              </a:r>
              <a:endParaRPr b="1" sz="1100">
                <a:solidFill>
                  <a:schemeClr val="dk1"/>
                </a:solidFill>
              </a:endParaRPr>
            </a:p>
          </p:txBody>
        </p:sp>
        <p:sp>
          <p:nvSpPr>
            <p:cNvPr id="460" name="Google Shape;460;p33"/>
            <p:cNvSpPr/>
            <p:nvPr/>
          </p:nvSpPr>
          <p:spPr>
            <a:xfrm>
              <a:off x="3114150" y="4502525"/>
              <a:ext cx="2915700" cy="4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chemeClr val="accent2"/>
                </a:solidFill>
              </a:endParaRPr>
            </a:p>
          </p:txBody>
        </p:sp>
        <p:sp>
          <p:nvSpPr>
            <p:cNvPr id="461" name="Google Shape;461;p33"/>
            <p:cNvSpPr txBox="1"/>
            <p:nvPr/>
          </p:nvSpPr>
          <p:spPr>
            <a:xfrm>
              <a:off x="3281552" y="4557125"/>
              <a:ext cx="288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C0000"/>
                  </a:solidFill>
                  <a:latin typeface="Raleway"/>
                  <a:ea typeface="Raleway"/>
                  <a:cs typeface="Raleway"/>
                  <a:sym typeface="Raleway"/>
                </a:rPr>
                <a:t>Higher Purchase Frequency </a:t>
              </a:r>
              <a:endParaRPr b="1">
                <a:solidFill>
                  <a:srgbClr val="CC0000"/>
                </a:solidFill>
                <a:latin typeface="Raleway"/>
                <a:ea typeface="Raleway"/>
                <a:cs typeface="Raleway"/>
                <a:sym typeface="Raleway"/>
              </a:endParaRPr>
            </a:p>
          </p:txBody>
        </p:sp>
        <p:grpSp>
          <p:nvGrpSpPr>
            <p:cNvPr id="462" name="Google Shape;462;p33"/>
            <p:cNvGrpSpPr/>
            <p:nvPr/>
          </p:nvGrpSpPr>
          <p:grpSpPr>
            <a:xfrm>
              <a:off x="3114150" y="4557128"/>
              <a:ext cx="305386" cy="338602"/>
              <a:chOff x="3300325" y="249875"/>
              <a:chExt cx="433725" cy="480900"/>
            </a:xfrm>
          </p:grpSpPr>
          <p:sp>
            <p:nvSpPr>
              <p:cNvPr id="463" name="Google Shape;463;p3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4" name="Google Shape;464;p3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5" name="Google Shape;465;p3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6" name="Google Shape;466;p3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7" name="Google Shape;467;p3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8" name="Google Shape;468;p3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469" name="Google Shape;469;p33"/>
            <p:cNvSpPr/>
            <p:nvPr/>
          </p:nvSpPr>
          <p:spPr>
            <a:xfrm>
              <a:off x="2784825" y="931675"/>
              <a:ext cx="504300" cy="494100"/>
            </a:xfrm>
            <a:prstGeom prst="mathMultiply">
              <a:avLst>
                <a:gd fmla="val 23520" name="adj1"/>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33"/>
          <p:cNvGrpSpPr/>
          <p:nvPr/>
        </p:nvGrpSpPr>
        <p:grpSpPr>
          <a:xfrm>
            <a:off x="5841775" y="727838"/>
            <a:ext cx="3302227" cy="4268789"/>
            <a:chOff x="5841775" y="727838"/>
            <a:chExt cx="3302227" cy="4268789"/>
          </a:xfrm>
        </p:grpSpPr>
        <p:grpSp>
          <p:nvGrpSpPr>
            <p:cNvPr id="471" name="Google Shape;471;p33"/>
            <p:cNvGrpSpPr/>
            <p:nvPr/>
          </p:nvGrpSpPr>
          <p:grpSpPr>
            <a:xfrm>
              <a:off x="5841775" y="727838"/>
              <a:ext cx="3302227" cy="4268789"/>
              <a:chOff x="5841775" y="727838"/>
              <a:chExt cx="3302227" cy="4268789"/>
            </a:xfrm>
          </p:grpSpPr>
          <p:sp>
            <p:nvSpPr>
              <p:cNvPr id="472" name="Google Shape;472;p33"/>
              <p:cNvSpPr/>
              <p:nvPr/>
            </p:nvSpPr>
            <p:spPr>
              <a:xfrm>
                <a:off x="6141138" y="727838"/>
                <a:ext cx="2891700" cy="863700"/>
              </a:xfrm>
              <a:prstGeom prst="rect">
                <a:avLst/>
              </a:prstGeom>
              <a:solidFill>
                <a:srgbClr val="CCDDE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1C4587"/>
                    </a:solidFill>
                  </a:rPr>
                  <a:t>Increase Subscription Rate</a:t>
                </a:r>
                <a:endParaRPr b="1">
                  <a:solidFill>
                    <a:srgbClr val="1C4587"/>
                  </a:solidFill>
                </a:endParaRPr>
              </a:p>
              <a:p>
                <a:pPr indent="0" lvl="0" marL="0" rtl="0" algn="ctr">
                  <a:lnSpc>
                    <a:spcPct val="115000"/>
                  </a:lnSpc>
                  <a:spcBef>
                    <a:spcPts val="0"/>
                  </a:spcBef>
                  <a:spcAft>
                    <a:spcPts val="0"/>
                  </a:spcAft>
                  <a:buNone/>
                </a:pPr>
                <a:r>
                  <a:rPr b="1" lang="en">
                    <a:solidFill>
                      <a:srgbClr val="1C4587"/>
                    </a:solidFill>
                  </a:rPr>
                  <a:t>(Long-term Strategy)</a:t>
                </a:r>
                <a:endParaRPr b="1">
                  <a:solidFill>
                    <a:srgbClr val="1C4587"/>
                  </a:solidFill>
                </a:endParaRPr>
              </a:p>
            </p:txBody>
          </p:sp>
          <p:sp>
            <p:nvSpPr>
              <p:cNvPr id="473" name="Google Shape;473;p33"/>
              <p:cNvSpPr/>
              <p:nvPr/>
            </p:nvSpPr>
            <p:spPr>
              <a:xfrm>
                <a:off x="6141150" y="2916303"/>
                <a:ext cx="2891700" cy="1469100"/>
              </a:xfrm>
              <a:prstGeom prst="rect">
                <a:avLst/>
              </a:prstGeom>
              <a:solidFill>
                <a:srgbClr val="029CDE"/>
              </a:solidFill>
              <a:ln>
                <a:noFill/>
              </a:ln>
            </p:spPr>
            <p:txBody>
              <a:bodyPr anchorCtr="0" anchor="ctr" bIns="91425" lIns="91425" spcFirstLastPara="1" rIns="91425" wrap="square" tIns="91425">
                <a:noAutofit/>
              </a:bodyPr>
              <a:lstStyle/>
              <a:p>
                <a:pPr indent="-298450" lvl="0" marL="457200" rtl="0" algn="l">
                  <a:lnSpc>
                    <a:spcPct val="150000"/>
                  </a:lnSpc>
                  <a:spcBef>
                    <a:spcPts val="0"/>
                  </a:spcBef>
                  <a:spcAft>
                    <a:spcPts val="0"/>
                  </a:spcAft>
                  <a:buClr>
                    <a:schemeClr val="accent1"/>
                  </a:buClr>
                  <a:buSzPts val="1100"/>
                  <a:buChar char="●"/>
                </a:pPr>
                <a:r>
                  <a:rPr b="1" lang="en" sz="1100">
                    <a:solidFill>
                      <a:schemeClr val="accent1"/>
                    </a:solidFill>
                  </a:rPr>
                  <a:t>Marketing campaign on Instant Ink subscription</a:t>
                </a:r>
                <a:endParaRPr b="1" sz="1100">
                  <a:solidFill>
                    <a:schemeClr val="accent1"/>
                  </a:solidFill>
                </a:endParaRPr>
              </a:p>
              <a:p>
                <a:pPr indent="-298450" lvl="0" marL="457200" rtl="0" algn="l">
                  <a:lnSpc>
                    <a:spcPct val="150000"/>
                  </a:lnSpc>
                  <a:spcBef>
                    <a:spcPts val="0"/>
                  </a:spcBef>
                  <a:spcAft>
                    <a:spcPts val="0"/>
                  </a:spcAft>
                  <a:buClr>
                    <a:schemeClr val="accent1"/>
                  </a:buClr>
                  <a:buSzPts val="1100"/>
                  <a:buChar char="●"/>
                </a:pPr>
                <a:r>
                  <a:rPr b="1" lang="en" sz="1100">
                    <a:solidFill>
                      <a:schemeClr val="accent1"/>
                    </a:solidFill>
                  </a:rPr>
                  <a:t>Grow integrated HP services ecosystem (II, HP+, MPS)</a:t>
                </a:r>
                <a:endParaRPr b="1" sz="1100">
                  <a:solidFill>
                    <a:schemeClr val="accent1"/>
                  </a:solidFill>
                </a:endParaRPr>
              </a:p>
            </p:txBody>
          </p:sp>
          <p:sp>
            <p:nvSpPr>
              <p:cNvPr id="474" name="Google Shape;474;p33"/>
              <p:cNvSpPr/>
              <p:nvPr/>
            </p:nvSpPr>
            <p:spPr>
              <a:xfrm>
                <a:off x="6144150" y="1717363"/>
                <a:ext cx="2885700" cy="1039500"/>
              </a:xfrm>
              <a:prstGeom prst="rect">
                <a:avLst/>
              </a:prstGeom>
              <a:noFill/>
              <a:ln cap="flat" cmpd="sng" w="1905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p:txBody>
          </p:sp>
          <p:sp>
            <p:nvSpPr>
              <p:cNvPr id="475" name="Google Shape;475;p33"/>
              <p:cNvSpPr/>
              <p:nvPr/>
            </p:nvSpPr>
            <p:spPr>
              <a:xfrm>
                <a:off x="6141175" y="4502527"/>
                <a:ext cx="2891700" cy="49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b="1" sz="1300">
                  <a:solidFill>
                    <a:schemeClr val="accent1"/>
                  </a:solidFill>
                </a:endParaRPr>
              </a:p>
            </p:txBody>
          </p:sp>
          <p:sp>
            <p:nvSpPr>
              <p:cNvPr id="476" name="Google Shape;476;p33"/>
              <p:cNvSpPr txBox="1"/>
              <p:nvPr/>
            </p:nvSpPr>
            <p:spPr>
              <a:xfrm>
                <a:off x="6258302" y="4568025"/>
                <a:ext cx="288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C0000"/>
                    </a:solidFill>
                    <a:latin typeface="Raleway"/>
                    <a:ea typeface="Raleway"/>
                    <a:cs typeface="Raleway"/>
                    <a:sym typeface="Raleway"/>
                  </a:rPr>
                  <a:t>Stronger Customer Stickiness</a:t>
                </a:r>
                <a:endParaRPr b="1">
                  <a:solidFill>
                    <a:srgbClr val="CC0000"/>
                  </a:solidFill>
                  <a:latin typeface="Raleway"/>
                  <a:ea typeface="Raleway"/>
                  <a:cs typeface="Raleway"/>
                  <a:sym typeface="Raleway"/>
                </a:endParaRPr>
              </a:p>
            </p:txBody>
          </p:sp>
          <p:grpSp>
            <p:nvGrpSpPr>
              <p:cNvPr id="477" name="Google Shape;477;p33"/>
              <p:cNvGrpSpPr/>
              <p:nvPr/>
            </p:nvGrpSpPr>
            <p:grpSpPr>
              <a:xfrm>
                <a:off x="6141175" y="4568028"/>
                <a:ext cx="305386" cy="338602"/>
                <a:chOff x="3300325" y="249875"/>
                <a:chExt cx="433725" cy="480900"/>
              </a:xfrm>
            </p:grpSpPr>
            <p:sp>
              <p:nvSpPr>
                <p:cNvPr id="478" name="Google Shape;478;p3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9" name="Google Shape;479;p3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80" name="Google Shape;480;p3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81" name="Google Shape;481;p3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82" name="Google Shape;482;p3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83" name="Google Shape;483;p3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FF6B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484" name="Google Shape;484;p33"/>
              <p:cNvSpPr/>
              <p:nvPr/>
            </p:nvSpPr>
            <p:spPr>
              <a:xfrm>
                <a:off x="5841775" y="931675"/>
                <a:ext cx="504300" cy="494100"/>
              </a:xfrm>
              <a:prstGeom prst="mathMultiply">
                <a:avLst>
                  <a:gd fmla="val 23520" name="adj1"/>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3"/>
            <p:cNvSpPr txBox="1"/>
            <p:nvPr/>
          </p:nvSpPr>
          <p:spPr>
            <a:xfrm>
              <a:off x="6172200" y="1729100"/>
              <a:ext cx="1947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C2C2C2"/>
                  </a:solidFill>
                  <a:latin typeface="Raleway Medium"/>
                  <a:ea typeface="Raleway Medium"/>
                  <a:cs typeface="Raleway Medium"/>
                  <a:sym typeface="Raleway Medium"/>
                </a:rPr>
                <a:t>Research Sources:</a:t>
              </a:r>
              <a:endParaRPr sz="1300">
                <a:solidFill>
                  <a:srgbClr val="C2C2C2"/>
                </a:solidFill>
                <a:latin typeface="Raleway Medium"/>
                <a:ea typeface="Raleway Medium"/>
                <a:cs typeface="Raleway Medium"/>
                <a:sym typeface="Raleway Medium"/>
              </a:endParaRPr>
            </a:p>
          </p:txBody>
        </p:sp>
        <p:sp>
          <p:nvSpPr>
            <p:cNvPr id="486" name="Google Shape;486;p33"/>
            <p:cNvSpPr txBox="1"/>
            <p:nvPr/>
          </p:nvSpPr>
          <p:spPr>
            <a:xfrm>
              <a:off x="6443050" y="1995488"/>
              <a:ext cx="23592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Raleway Medium"/>
                <a:buChar char="●"/>
              </a:pPr>
              <a:r>
                <a:rPr lang="en" sz="1100" u="sng">
                  <a:solidFill>
                    <a:schemeClr val="hlink"/>
                  </a:solidFill>
                  <a:latin typeface="Raleway Medium"/>
                  <a:ea typeface="Raleway Medium"/>
                  <a:cs typeface="Raleway Medium"/>
                  <a:sym typeface="Raleway Medium"/>
                  <a:hlinkClick r:id="rId4"/>
                </a:rPr>
                <a:t>HP Annual report</a:t>
              </a:r>
              <a:endParaRPr sz="1100">
                <a:solidFill>
                  <a:schemeClr val="dk1"/>
                </a:solidFill>
                <a:latin typeface="Raleway Medium"/>
                <a:ea typeface="Raleway Medium"/>
                <a:cs typeface="Raleway Medium"/>
                <a:sym typeface="Raleway Medium"/>
              </a:endParaRPr>
            </a:p>
            <a:p>
              <a:pPr indent="-298450" lvl="0" marL="457200" rtl="0" algn="l">
                <a:spcBef>
                  <a:spcPts val="0"/>
                </a:spcBef>
                <a:spcAft>
                  <a:spcPts val="0"/>
                </a:spcAft>
                <a:buClr>
                  <a:schemeClr val="dk1"/>
                </a:buClr>
                <a:buSzPts val="1100"/>
                <a:buFont typeface="Raleway Medium"/>
                <a:buChar char="●"/>
              </a:pPr>
              <a:r>
                <a:rPr lang="en" sz="1100" u="sng">
                  <a:solidFill>
                    <a:schemeClr val="hlink"/>
                  </a:solidFill>
                  <a:latin typeface="Raleway Medium"/>
                  <a:ea typeface="Raleway Medium"/>
                  <a:cs typeface="Raleway Medium"/>
                  <a:sym typeface="Raleway Medium"/>
                  <a:hlinkClick r:id="rId5"/>
                </a:rPr>
                <a:t>2022 10K </a:t>
              </a:r>
              <a:r>
                <a:rPr lang="en" sz="1100" u="sng">
                  <a:solidFill>
                    <a:schemeClr val="hlink"/>
                  </a:solidFill>
                  <a:latin typeface="Raleway Medium"/>
                  <a:ea typeface="Raleway Medium"/>
                  <a:cs typeface="Raleway Medium"/>
                  <a:sym typeface="Raleway Medium"/>
                  <a:hlinkClick r:id="rId6"/>
                </a:rPr>
                <a:t>Report</a:t>
              </a:r>
              <a:endParaRPr sz="1100">
                <a:solidFill>
                  <a:schemeClr val="dk1"/>
                </a:solidFill>
                <a:latin typeface="Raleway Medium"/>
                <a:ea typeface="Raleway Medium"/>
                <a:cs typeface="Raleway Medium"/>
                <a:sym typeface="Raleway Medium"/>
              </a:endParaRPr>
            </a:p>
            <a:p>
              <a:pPr indent="-298450" lvl="0" marL="457200" rtl="0" algn="l">
                <a:spcBef>
                  <a:spcPts val="0"/>
                </a:spcBef>
                <a:spcAft>
                  <a:spcPts val="0"/>
                </a:spcAft>
                <a:buClr>
                  <a:schemeClr val="dk1"/>
                </a:buClr>
                <a:buSzPts val="1100"/>
                <a:buFont typeface="Raleway Medium"/>
                <a:buChar char="●"/>
              </a:pPr>
              <a:r>
                <a:rPr lang="en" sz="1100" u="sng">
                  <a:solidFill>
                    <a:schemeClr val="hlink"/>
                  </a:solidFill>
                  <a:latin typeface="Raleway Medium"/>
                  <a:ea typeface="Raleway Medium"/>
                  <a:cs typeface="Raleway Medium"/>
                  <a:sym typeface="Raleway Medium"/>
                  <a:hlinkClick r:id="rId7"/>
                </a:rPr>
                <a:t>HP Instant Ink</a:t>
              </a:r>
              <a:endParaRPr sz="1100">
                <a:solidFill>
                  <a:schemeClr val="dk1"/>
                </a:solidFill>
                <a:latin typeface="Raleway Medium"/>
                <a:ea typeface="Raleway Medium"/>
                <a:cs typeface="Raleway Medium"/>
                <a:sym typeface="Raleway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4"/>
          <p:cNvSpPr txBox="1"/>
          <p:nvPr>
            <p:ph type="title"/>
          </p:nvPr>
        </p:nvSpPr>
        <p:spPr>
          <a:xfrm>
            <a:off x="99150" y="3619988"/>
            <a:ext cx="8945700" cy="608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100"/>
              <a:t>Team: Beauty and the Beasts </a:t>
            </a:r>
            <a:endParaRPr sz="2100"/>
          </a:p>
        </p:txBody>
      </p:sp>
      <p:pic>
        <p:nvPicPr>
          <p:cNvPr id="492" name="Google Shape;492;p34"/>
          <p:cNvPicPr preferRelativeResize="0"/>
          <p:nvPr/>
        </p:nvPicPr>
        <p:blipFill>
          <a:blip r:embed="rId3">
            <a:alphaModFix/>
          </a:blip>
          <a:stretch>
            <a:fillRect/>
          </a:stretch>
        </p:blipFill>
        <p:spPr>
          <a:xfrm>
            <a:off x="5927025" y="4373588"/>
            <a:ext cx="2841298" cy="439800"/>
          </a:xfrm>
          <a:prstGeom prst="rect">
            <a:avLst/>
          </a:prstGeom>
          <a:noFill/>
          <a:ln>
            <a:noFill/>
          </a:ln>
        </p:spPr>
      </p:pic>
      <p:pic>
        <p:nvPicPr>
          <p:cNvPr id="493" name="Google Shape;493;p34"/>
          <p:cNvPicPr preferRelativeResize="0"/>
          <p:nvPr/>
        </p:nvPicPr>
        <p:blipFill rotWithShape="1">
          <a:blip r:embed="rId4">
            <a:alphaModFix/>
          </a:blip>
          <a:srcRect b="39039" l="0" r="0" t="0"/>
          <a:stretch/>
        </p:blipFill>
        <p:spPr>
          <a:xfrm>
            <a:off x="3274250" y="4287771"/>
            <a:ext cx="1780475" cy="514924"/>
          </a:xfrm>
          <a:prstGeom prst="rect">
            <a:avLst/>
          </a:prstGeom>
          <a:noFill/>
          <a:ln>
            <a:noFill/>
          </a:ln>
        </p:spPr>
      </p:pic>
      <p:pic>
        <p:nvPicPr>
          <p:cNvPr id="494" name="Google Shape;494;p34"/>
          <p:cNvPicPr preferRelativeResize="0"/>
          <p:nvPr/>
        </p:nvPicPr>
        <p:blipFill>
          <a:blip r:embed="rId5">
            <a:alphaModFix/>
          </a:blip>
          <a:stretch>
            <a:fillRect/>
          </a:stretch>
        </p:blipFill>
        <p:spPr>
          <a:xfrm>
            <a:off x="546725" y="4373625"/>
            <a:ext cx="940113" cy="439800"/>
          </a:xfrm>
          <a:prstGeom prst="rect">
            <a:avLst/>
          </a:prstGeom>
          <a:noFill/>
          <a:ln>
            <a:noFill/>
          </a:ln>
        </p:spPr>
      </p:pic>
      <p:sp>
        <p:nvSpPr>
          <p:cNvPr id="495" name="Google Shape;495;p34"/>
          <p:cNvSpPr txBox="1"/>
          <p:nvPr>
            <p:ph type="title"/>
          </p:nvPr>
        </p:nvSpPr>
        <p:spPr>
          <a:xfrm>
            <a:off x="99150" y="2490475"/>
            <a:ext cx="8945700" cy="984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3500"/>
              <a:buNone/>
            </a:pPr>
            <a:r>
              <a:rPr lang="en" sz="2500">
                <a:solidFill>
                  <a:schemeClr val="dk2"/>
                </a:solidFill>
              </a:rPr>
              <a:t>We appreciate the opportunity to analyze HP’s rich dataset and learn amazing Google Looker software! </a:t>
            </a:r>
            <a:endParaRPr sz="2500">
              <a:solidFill>
                <a:schemeClr val="dk2"/>
              </a:solidFill>
            </a:endParaRPr>
          </a:p>
        </p:txBody>
      </p:sp>
      <p:pic>
        <p:nvPicPr>
          <p:cNvPr id="496" name="Google Shape;496;p34"/>
          <p:cNvPicPr preferRelativeResize="0"/>
          <p:nvPr/>
        </p:nvPicPr>
        <p:blipFill rotWithShape="1">
          <a:blip r:embed="rId6">
            <a:alphaModFix/>
          </a:blip>
          <a:srcRect b="2104" l="0" r="0" t="0"/>
          <a:stretch/>
        </p:blipFill>
        <p:spPr>
          <a:xfrm>
            <a:off x="546713" y="351350"/>
            <a:ext cx="8050576" cy="199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5"/>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Appendix</a:t>
            </a:r>
            <a:endParaRPr sz="6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Data cleaning </a:t>
            </a:r>
            <a:endParaRPr/>
          </a:p>
        </p:txBody>
      </p:sp>
      <p:sp>
        <p:nvSpPr>
          <p:cNvPr id="507" name="Google Shape;507;p36"/>
          <p:cNvSpPr txBox="1"/>
          <p:nvPr>
            <p:ph idx="1" type="body"/>
          </p:nvPr>
        </p:nvSpPr>
        <p:spPr>
          <a:xfrm>
            <a:off x="339000" y="1215750"/>
            <a:ext cx="7704000" cy="32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Shape : [2169826 , 75]</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Raleway"/>
                <a:ea typeface="Raleway"/>
                <a:cs typeface="Raleway"/>
                <a:sym typeface="Raleway"/>
              </a:rPr>
              <a:t>Check for empty value</a:t>
            </a:r>
            <a:endParaRPr b="1">
              <a:latin typeface="Raleway"/>
              <a:ea typeface="Raleway"/>
              <a:cs typeface="Raleway"/>
              <a:sym typeface="Raleway"/>
            </a:endParaRPr>
          </a:p>
        </p:txBody>
      </p:sp>
      <p:pic>
        <p:nvPicPr>
          <p:cNvPr id="508" name="Google Shape;508;p36"/>
          <p:cNvPicPr preferRelativeResize="0"/>
          <p:nvPr/>
        </p:nvPicPr>
        <p:blipFill>
          <a:blip r:embed="rId3">
            <a:alphaModFix/>
          </a:blip>
          <a:stretch>
            <a:fillRect/>
          </a:stretch>
        </p:blipFill>
        <p:spPr>
          <a:xfrm>
            <a:off x="780200" y="2226096"/>
            <a:ext cx="2060250" cy="2744030"/>
          </a:xfrm>
          <a:prstGeom prst="rect">
            <a:avLst/>
          </a:prstGeom>
          <a:noFill/>
          <a:ln>
            <a:noFill/>
          </a:ln>
        </p:spPr>
      </p:pic>
      <p:pic>
        <p:nvPicPr>
          <p:cNvPr id="509" name="Google Shape;509;p36"/>
          <p:cNvPicPr preferRelativeResize="0"/>
          <p:nvPr/>
        </p:nvPicPr>
        <p:blipFill>
          <a:blip r:embed="rId4">
            <a:alphaModFix/>
          </a:blip>
          <a:stretch>
            <a:fillRect/>
          </a:stretch>
        </p:blipFill>
        <p:spPr>
          <a:xfrm>
            <a:off x="2818050" y="1497975"/>
            <a:ext cx="1956250" cy="3472150"/>
          </a:xfrm>
          <a:prstGeom prst="rect">
            <a:avLst/>
          </a:prstGeom>
          <a:noFill/>
          <a:ln>
            <a:noFill/>
          </a:ln>
        </p:spPr>
      </p:pic>
      <p:pic>
        <p:nvPicPr>
          <p:cNvPr id="510" name="Google Shape;510;p36"/>
          <p:cNvPicPr preferRelativeResize="0"/>
          <p:nvPr/>
        </p:nvPicPr>
        <p:blipFill>
          <a:blip r:embed="rId5">
            <a:alphaModFix/>
          </a:blip>
          <a:stretch>
            <a:fillRect/>
          </a:stretch>
        </p:blipFill>
        <p:spPr>
          <a:xfrm>
            <a:off x="4722100" y="1497975"/>
            <a:ext cx="2060244" cy="3472150"/>
          </a:xfrm>
          <a:prstGeom prst="rect">
            <a:avLst/>
          </a:prstGeom>
          <a:noFill/>
          <a:ln>
            <a:noFill/>
          </a:ln>
        </p:spPr>
      </p:pic>
      <p:pic>
        <p:nvPicPr>
          <p:cNvPr id="511" name="Google Shape;511;p36"/>
          <p:cNvPicPr preferRelativeResize="0"/>
          <p:nvPr/>
        </p:nvPicPr>
        <p:blipFill>
          <a:blip r:embed="rId6">
            <a:alphaModFix/>
          </a:blip>
          <a:stretch>
            <a:fillRect/>
          </a:stretch>
        </p:blipFill>
        <p:spPr>
          <a:xfrm>
            <a:off x="6782350" y="1497975"/>
            <a:ext cx="2350852" cy="347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7"/>
          <p:cNvSpPr txBox="1"/>
          <p:nvPr>
            <p:ph idx="1" type="body"/>
          </p:nvPr>
        </p:nvSpPr>
        <p:spPr>
          <a:xfrm>
            <a:off x="720000" y="1215750"/>
            <a:ext cx="7704000" cy="324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50">
                <a:solidFill>
                  <a:schemeClr val="accent6"/>
                </a:solidFill>
                <a:latin typeface="Arial"/>
                <a:ea typeface="Arial"/>
                <a:cs typeface="Arial"/>
                <a:sym typeface="Arial"/>
              </a:rPr>
              <a:t>set cut off benchmark</a:t>
            </a:r>
            <a:endParaRPr b="1" sz="1350">
              <a:solidFill>
                <a:schemeClr val="accent6"/>
              </a:solidFill>
              <a:latin typeface="Arial"/>
              <a:ea typeface="Arial"/>
              <a:cs typeface="Arial"/>
              <a:sym typeface="Arial"/>
            </a:endParaRPr>
          </a:p>
          <a:p>
            <a:pPr indent="0" lvl="0" marL="0" rtl="0" algn="l">
              <a:lnSpc>
                <a:spcPct val="115000"/>
              </a:lnSpc>
              <a:spcBef>
                <a:spcPts val="1100"/>
              </a:spcBef>
              <a:spcAft>
                <a:spcPts val="0"/>
              </a:spcAft>
              <a:buNone/>
            </a:pPr>
            <a:r>
              <a:rPr lang="en" sz="1350">
                <a:solidFill>
                  <a:schemeClr val="accent6"/>
                </a:solidFill>
                <a:latin typeface="Arial"/>
                <a:ea typeface="Arial"/>
                <a:cs typeface="Arial"/>
                <a:sym typeface="Arial"/>
              </a:rPr>
              <a:t>-&gt; Remove those 100% NaN values</a:t>
            </a:r>
            <a:endParaRPr sz="1350">
              <a:solidFill>
                <a:schemeClr val="accent6"/>
              </a:solidFill>
              <a:latin typeface="Arial"/>
              <a:ea typeface="Arial"/>
              <a:cs typeface="Arial"/>
              <a:sym typeface="Arial"/>
            </a:endParaRPr>
          </a:p>
          <a:p>
            <a:pPr indent="0" lvl="0" marL="0" rtl="0" algn="l">
              <a:spcBef>
                <a:spcPts val="0"/>
              </a:spcBef>
              <a:spcAft>
                <a:spcPts val="0"/>
              </a:spcAft>
              <a:buNone/>
            </a:pPr>
            <a:r>
              <a:t/>
            </a:r>
            <a:endParaRPr/>
          </a:p>
        </p:txBody>
      </p:sp>
      <p:sp>
        <p:nvSpPr>
          <p:cNvPr id="517" name="Google Shape;51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Data cleaning </a:t>
            </a:r>
            <a:endParaRPr/>
          </a:p>
        </p:txBody>
      </p:sp>
      <p:pic>
        <p:nvPicPr>
          <p:cNvPr id="518" name="Google Shape;518;p37"/>
          <p:cNvPicPr preferRelativeResize="0"/>
          <p:nvPr/>
        </p:nvPicPr>
        <p:blipFill>
          <a:blip r:embed="rId3">
            <a:alphaModFix/>
          </a:blip>
          <a:stretch>
            <a:fillRect/>
          </a:stretch>
        </p:blipFill>
        <p:spPr>
          <a:xfrm>
            <a:off x="796200" y="2073325"/>
            <a:ext cx="2287500" cy="783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8"/>
          <p:cNvSpPr txBox="1"/>
          <p:nvPr>
            <p:ph idx="1" type="body"/>
          </p:nvPr>
        </p:nvSpPr>
        <p:spPr>
          <a:xfrm>
            <a:off x="720000" y="1215750"/>
            <a:ext cx="7704000" cy="32409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450">
                <a:solidFill>
                  <a:schemeClr val="accent1"/>
                </a:solidFill>
                <a:latin typeface="Arial"/>
                <a:ea typeface="Arial"/>
                <a:cs typeface="Arial"/>
                <a:sym typeface="Arial"/>
              </a:rPr>
              <a:t>First level cleaning:</a:t>
            </a:r>
            <a:endParaRPr b="1" sz="1450">
              <a:solidFill>
                <a:schemeClr val="accent1"/>
              </a:solidFill>
              <a:latin typeface="Arial"/>
              <a:ea typeface="Arial"/>
              <a:cs typeface="Arial"/>
              <a:sym typeface="Arial"/>
            </a:endParaRPr>
          </a:p>
          <a:p>
            <a:pPr indent="-298450" lvl="0" marL="457200" rtl="0" algn="l">
              <a:spcBef>
                <a:spcPts val="1100"/>
              </a:spcBef>
              <a:spcAft>
                <a:spcPts val="0"/>
              </a:spcAft>
              <a:buClr>
                <a:schemeClr val="accent1"/>
              </a:buClr>
              <a:buSzPts val="1100"/>
              <a:buFont typeface="Arial"/>
              <a:buAutoNum type="arabicPeriod"/>
            </a:pPr>
            <a:r>
              <a:rPr lang="en" sz="1150">
                <a:solidFill>
                  <a:schemeClr val="accent1"/>
                </a:solidFill>
                <a:latin typeface="Arial"/>
                <a:ea typeface="Arial"/>
                <a:cs typeface="Arial"/>
                <a:sym typeface="Arial"/>
              </a:rPr>
              <a:t>Keep only users that have propensity scores</a:t>
            </a:r>
            <a:endParaRPr sz="1150">
              <a:solidFill>
                <a:schemeClr val="accent1"/>
              </a:solidFill>
              <a:latin typeface="Arial"/>
              <a:ea typeface="Arial"/>
              <a:cs typeface="Arial"/>
              <a:sym typeface="Arial"/>
            </a:endParaRPr>
          </a:p>
          <a:p>
            <a:pPr indent="-298450" lvl="0" marL="457200" rtl="0" algn="l">
              <a:lnSpc>
                <a:spcPct val="115000"/>
              </a:lnSpc>
              <a:spcBef>
                <a:spcPts val="0"/>
              </a:spcBef>
              <a:spcAft>
                <a:spcPts val="0"/>
              </a:spcAft>
              <a:buClr>
                <a:schemeClr val="accent1"/>
              </a:buClr>
              <a:buSzPts val="1100"/>
              <a:buFont typeface="Arial"/>
              <a:buAutoNum type="arabicPeriod"/>
            </a:pPr>
            <a:r>
              <a:rPr lang="en" sz="1150">
                <a:solidFill>
                  <a:schemeClr val="accent1"/>
                </a:solidFill>
                <a:latin typeface="Arial"/>
                <a:ea typeface="Arial"/>
                <a:cs typeface="Arial"/>
                <a:sym typeface="Arial"/>
              </a:rPr>
              <a:t>subscription state:</a:t>
            </a:r>
            <a:endParaRPr sz="1150">
              <a:solidFill>
                <a:schemeClr val="accent1"/>
              </a:solidFill>
              <a:latin typeface="Arial"/>
              <a:ea typeface="Arial"/>
              <a:cs typeface="Arial"/>
              <a:sym typeface="Arial"/>
            </a:endParaRPr>
          </a:p>
          <a:p>
            <a:pPr indent="-301625" lvl="1" marL="914400" rtl="0" algn="l">
              <a:lnSpc>
                <a:spcPct val="115000"/>
              </a:lnSpc>
              <a:spcBef>
                <a:spcPts val="0"/>
              </a:spcBef>
              <a:spcAft>
                <a:spcPts val="0"/>
              </a:spcAft>
              <a:buClr>
                <a:schemeClr val="accent1"/>
              </a:buClr>
              <a:buSzPts val="1150"/>
              <a:buFont typeface="Arial"/>
              <a:buChar char="○"/>
            </a:pPr>
            <a:r>
              <a:rPr lang="en" sz="1150">
                <a:solidFill>
                  <a:schemeClr val="accent1"/>
                </a:solidFill>
                <a:latin typeface="Arial"/>
                <a:ea typeface="Arial"/>
                <a:cs typeface="Arial"/>
                <a:sym typeface="Arial"/>
              </a:rPr>
              <a:t>if subscription is na, we fill "unknow"</a:t>
            </a:r>
            <a:endParaRPr sz="1150">
              <a:solidFill>
                <a:schemeClr val="accent1"/>
              </a:solidFill>
              <a:latin typeface="Arial"/>
              <a:ea typeface="Arial"/>
              <a:cs typeface="Arial"/>
              <a:sym typeface="Arial"/>
            </a:endParaRPr>
          </a:p>
          <a:p>
            <a:pPr indent="-298450" lvl="0" marL="457200" rtl="0" algn="l">
              <a:lnSpc>
                <a:spcPct val="115000"/>
              </a:lnSpc>
              <a:spcBef>
                <a:spcPts val="0"/>
              </a:spcBef>
              <a:spcAft>
                <a:spcPts val="0"/>
              </a:spcAft>
              <a:buClr>
                <a:schemeClr val="accent1"/>
              </a:buClr>
              <a:buSzPts val="1100"/>
              <a:buFont typeface="Arial"/>
              <a:buAutoNum type="arabicPeriod"/>
            </a:pPr>
            <a:r>
              <a:rPr lang="en" sz="1150">
                <a:solidFill>
                  <a:schemeClr val="accent1"/>
                </a:solidFill>
                <a:latin typeface="Arial"/>
                <a:ea typeface="Arial"/>
                <a:cs typeface="Arial"/>
                <a:sym typeface="Arial"/>
              </a:rPr>
              <a:t>current plan:</a:t>
            </a:r>
            <a:endParaRPr sz="1150">
              <a:solidFill>
                <a:schemeClr val="accent1"/>
              </a:solidFill>
              <a:latin typeface="Arial"/>
              <a:ea typeface="Arial"/>
              <a:cs typeface="Arial"/>
              <a:sym typeface="Arial"/>
            </a:endParaRPr>
          </a:p>
          <a:p>
            <a:pPr indent="-301625" lvl="1" marL="914400" rtl="0" algn="l">
              <a:lnSpc>
                <a:spcPct val="115000"/>
              </a:lnSpc>
              <a:spcBef>
                <a:spcPts val="0"/>
              </a:spcBef>
              <a:spcAft>
                <a:spcPts val="0"/>
              </a:spcAft>
              <a:buClr>
                <a:schemeClr val="accent1"/>
              </a:buClr>
              <a:buSzPts val="1150"/>
              <a:buFont typeface="Arial"/>
              <a:buChar char="○"/>
            </a:pPr>
            <a:r>
              <a:rPr lang="en" sz="1150">
                <a:solidFill>
                  <a:schemeClr val="accent1"/>
                </a:solidFill>
                <a:latin typeface="Arial"/>
                <a:ea typeface="Arial"/>
                <a:cs typeface="Arial"/>
                <a:sym typeface="Arial"/>
              </a:rPr>
              <a:t>if current plan is na, we fill "no plan"</a:t>
            </a:r>
            <a:endParaRPr sz="1150">
              <a:solidFill>
                <a:schemeClr val="accent1"/>
              </a:solidFill>
              <a:latin typeface="Arial"/>
              <a:ea typeface="Arial"/>
              <a:cs typeface="Arial"/>
              <a:sym typeface="Arial"/>
            </a:endParaRPr>
          </a:p>
          <a:p>
            <a:pPr indent="-298450" lvl="0" marL="457200" rtl="0" algn="l">
              <a:lnSpc>
                <a:spcPct val="115000"/>
              </a:lnSpc>
              <a:spcBef>
                <a:spcPts val="0"/>
              </a:spcBef>
              <a:spcAft>
                <a:spcPts val="0"/>
              </a:spcAft>
              <a:buClr>
                <a:schemeClr val="accent1"/>
              </a:buClr>
              <a:buSzPts val="1100"/>
              <a:buFont typeface="Arial"/>
              <a:buAutoNum type="arabicPeriod"/>
            </a:pPr>
            <a:r>
              <a:rPr lang="en" sz="1150">
                <a:solidFill>
                  <a:schemeClr val="accent1"/>
                </a:solidFill>
                <a:latin typeface="Arial"/>
                <a:ea typeface="Arial"/>
                <a:cs typeface="Arial"/>
                <a:sym typeface="Arial"/>
              </a:rPr>
              <a:t>create new column: [subscription_length] with column [obsolete_date] and column [enrolled_on_date] and drop other related columns:</a:t>
            </a:r>
            <a:endParaRPr sz="1150">
              <a:solidFill>
                <a:schemeClr val="accent1"/>
              </a:solidFill>
              <a:latin typeface="Arial"/>
              <a:ea typeface="Arial"/>
              <a:cs typeface="Arial"/>
              <a:sym typeface="Arial"/>
            </a:endParaRPr>
          </a:p>
          <a:p>
            <a:pPr indent="-301625" lvl="1" marL="914400" rtl="0" algn="l">
              <a:lnSpc>
                <a:spcPct val="115000"/>
              </a:lnSpc>
              <a:spcBef>
                <a:spcPts val="0"/>
              </a:spcBef>
              <a:spcAft>
                <a:spcPts val="0"/>
              </a:spcAft>
              <a:buClr>
                <a:schemeClr val="accent1"/>
              </a:buClr>
              <a:buSzPts val="1150"/>
              <a:buFont typeface="Arial"/>
              <a:buChar char="○"/>
            </a:pPr>
            <a:r>
              <a:rPr lang="en" sz="1150">
                <a:solidFill>
                  <a:schemeClr val="accent1"/>
                </a:solidFill>
                <a:latin typeface="Arial"/>
                <a:ea typeface="Arial"/>
                <a:cs typeface="Arial"/>
                <a:sym typeface="Arial"/>
              </a:rPr>
              <a:t>enrolled_on_date</a:t>
            </a:r>
            <a:endParaRPr sz="1150">
              <a:solidFill>
                <a:schemeClr val="accent1"/>
              </a:solidFill>
              <a:latin typeface="Arial"/>
              <a:ea typeface="Arial"/>
              <a:cs typeface="Arial"/>
              <a:sym typeface="Arial"/>
            </a:endParaRPr>
          </a:p>
          <a:p>
            <a:pPr indent="-301625" lvl="1" marL="914400" rtl="0" algn="l">
              <a:lnSpc>
                <a:spcPct val="115000"/>
              </a:lnSpc>
              <a:spcBef>
                <a:spcPts val="0"/>
              </a:spcBef>
              <a:spcAft>
                <a:spcPts val="0"/>
              </a:spcAft>
              <a:buClr>
                <a:schemeClr val="accent1"/>
              </a:buClr>
              <a:buSzPts val="1150"/>
              <a:buFont typeface="Arial"/>
              <a:buChar char="○"/>
            </a:pPr>
            <a:r>
              <a:rPr lang="en" sz="1150">
                <a:solidFill>
                  <a:schemeClr val="accent1"/>
                </a:solidFill>
                <a:latin typeface="Arial"/>
                <a:ea typeface="Arial"/>
                <a:cs typeface="Arial"/>
                <a:sym typeface="Arial"/>
              </a:rPr>
              <a:t>subscription_date</a:t>
            </a:r>
            <a:endParaRPr sz="1150">
              <a:solidFill>
                <a:schemeClr val="accent1"/>
              </a:solidFill>
              <a:latin typeface="Arial"/>
              <a:ea typeface="Arial"/>
              <a:cs typeface="Arial"/>
              <a:sym typeface="Arial"/>
            </a:endParaRPr>
          </a:p>
          <a:p>
            <a:pPr indent="-301625" lvl="1" marL="914400" rtl="0" algn="l">
              <a:lnSpc>
                <a:spcPct val="115000"/>
              </a:lnSpc>
              <a:spcBef>
                <a:spcPts val="0"/>
              </a:spcBef>
              <a:spcAft>
                <a:spcPts val="0"/>
              </a:spcAft>
              <a:buClr>
                <a:schemeClr val="accent1"/>
              </a:buClr>
              <a:buSzPts val="1150"/>
              <a:buFont typeface="Arial"/>
              <a:buChar char="○"/>
            </a:pPr>
            <a:r>
              <a:rPr lang="en" sz="1150">
                <a:solidFill>
                  <a:schemeClr val="accent1"/>
                </a:solidFill>
                <a:latin typeface="Arial"/>
                <a:ea typeface="Arial"/>
                <a:cs typeface="Arial"/>
                <a:sym typeface="Arial"/>
              </a:rPr>
              <a:t>unsubscribe_date</a:t>
            </a:r>
            <a:endParaRPr sz="1150">
              <a:solidFill>
                <a:schemeClr val="accent1"/>
              </a:solidFill>
              <a:latin typeface="Arial"/>
              <a:ea typeface="Arial"/>
              <a:cs typeface="Arial"/>
              <a:sym typeface="Arial"/>
            </a:endParaRPr>
          </a:p>
          <a:p>
            <a:pPr indent="-301625" lvl="1" marL="914400" rtl="0" algn="l">
              <a:lnSpc>
                <a:spcPct val="115000"/>
              </a:lnSpc>
              <a:spcBef>
                <a:spcPts val="0"/>
              </a:spcBef>
              <a:spcAft>
                <a:spcPts val="0"/>
              </a:spcAft>
              <a:buClr>
                <a:schemeClr val="accent1"/>
              </a:buClr>
              <a:buSzPts val="1150"/>
              <a:buFont typeface="Arial"/>
              <a:buChar char="○"/>
            </a:pPr>
            <a:r>
              <a:rPr lang="en" sz="1150">
                <a:solidFill>
                  <a:schemeClr val="accent1"/>
                </a:solidFill>
                <a:latin typeface="Arial"/>
                <a:ea typeface="Arial"/>
                <a:cs typeface="Arial"/>
                <a:sym typeface="Arial"/>
              </a:rPr>
              <a:t>obsolete_date</a:t>
            </a:r>
            <a:endParaRPr sz="1150">
              <a:solidFill>
                <a:schemeClr val="accent1"/>
              </a:solidFill>
              <a:latin typeface="Arial"/>
              <a:ea typeface="Arial"/>
              <a:cs typeface="Arial"/>
              <a:sym typeface="Arial"/>
            </a:endParaRPr>
          </a:p>
          <a:p>
            <a:pPr indent="-301625" lvl="1" marL="914400" rtl="0" algn="l">
              <a:lnSpc>
                <a:spcPct val="115000"/>
              </a:lnSpc>
              <a:spcBef>
                <a:spcPts val="0"/>
              </a:spcBef>
              <a:spcAft>
                <a:spcPts val="0"/>
              </a:spcAft>
              <a:buClr>
                <a:schemeClr val="accent1"/>
              </a:buClr>
              <a:buSzPts val="1150"/>
              <a:buFont typeface="Arial"/>
              <a:buChar char="○"/>
            </a:pPr>
            <a:r>
              <a:rPr lang="en" sz="1150">
                <a:solidFill>
                  <a:schemeClr val="accent1"/>
                </a:solidFill>
                <a:latin typeface="Arial"/>
                <a:ea typeface="Arial"/>
                <a:cs typeface="Arial"/>
                <a:sym typeface="Arial"/>
              </a:rPr>
              <a:t>supply_selectability_number</a:t>
            </a:r>
            <a:endParaRPr sz="1150">
              <a:solidFill>
                <a:schemeClr val="accent1"/>
              </a:solidFill>
              <a:latin typeface="Arial"/>
              <a:ea typeface="Arial"/>
              <a:cs typeface="Arial"/>
              <a:sym typeface="Arial"/>
            </a:endParaRPr>
          </a:p>
          <a:p>
            <a:pPr indent="-298450" lvl="0" marL="457200" rtl="0" algn="l">
              <a:lnSpc>
                <a:spcPct val="115000"/>
              </a:lnSpc>
              <a:spcBef>
                <a:spcPts val="0"/>
              </a:spcBef>
              <a:spcAft>
                <a:spcPts val="0"/>
              </a:spcAft>
              <a:buClr>
                <a:schemeClr val="accent1"/>
              </a:buClr>
              <a:buSzPts val="1100"/>
              <a:buFont typeface="Arial"/>
              <a:buAutoNum type="arabicPeriod"/>
            </a:pPr>
            <a:r>
              <a:rPr lang="en" sz="1150">
                <a:solidFill>
                  <a:schemeClr val="accent1"/>
                </a:solidFill>
                <a:latin typeface="Arial"/>
                <a:ea typeface="Arial"/>
                <a:cs typeface="Arial"/>
                <a:sym typeface="Arial"/>
              </a:rPr>
              <a:t>subscription_id:</a:t>
            </a:r>
            <a:endParaRPr sz="1150">
              <a:solidFill>
                <a:schemeClr val="accent1"/>
              </a:solidFill>
              <a:latin typeface="Arial"/>
              <a:ea typeface="Arial"/>
              <a:cs typeface="Arial"/>
              <a:sym typeface="Arial"/>
            </a:endParaRPr>
          </a:p>
          <a:p>
            <a:pPr indent="-301625" lvl="1" marL="914400" rtl="0" algn="l">
              <a:lnSpc>
                <a:spcPct val="115000"/>
              </a:lnSpc>
              <a:spcBef>
                <a:spcPts val="0"/>
              </a:spcBef>
              <a:spcAft>
                <a:spcPts val="0"/>
              </a:spcAft>
              <a:buClr>
                <a:schemeClr val="accent1"/>
              </a:buClr>
              <a:buSzPts val="1150"/>
              <a:buFont typeface="Arial"/>
              <a:buChar char="○"/>
            </a:pPr>
            <a:r>
              <a:rPr lang="en" sz="1150">
                <a:solidFill>
                  <a:schemeClr val="accent1"/>
                </a:solidFill>
                <a:latin typeface="Arial"/>
                <a:ea typeface="Arial"/>
                <a:cs typeface="Arial"/>
                <a:sym typeface="Arial"/>
              </a:rPr>
              <a:t>convert to binomial measure, 1 if has id, else 0</a:t>
            </a:r>
            <a:endParaRPr sz="550">
              <a:solidFill>
                <a:srgbClr val="000000"/>
              </a:solidFill>
              <a:latin typeface="Arial"/>
              <a:ea typeface="Arial"/>
              <a:cs typeface="Arial"/>
              <a:sym typeface="Arial"/>
            </a:endParaRPr>
          </a:p>
          <a:p>
            <a:pPr indent="0" lvl="0" marL="0" rtl="0" algn="l">
              <a:spcBef>
                <a:spcPts val="1100"/>
              </a:spcBef>
              <a:spcAft>
                <a:spcPts val="0"/>
              </a:spcAft>
              <a:buNone/>
            </a:pPr>
            <a:r>
              <a:rPr b="1" lang="en" sz="1350">
                <a:solidFill>
                  <a:schemeClr val="accent1"/>
                </a:solidFill>
                <a:latin typeface="Arial"/>
                <a:ea typeface="Arial"/>
                <a:cs typeface="Arial"/>
                <a:sym typeface="Arial"/>
              </a:rPr>
              <a:t>New shape: [198414, 64]</a:t>
            </a:r>
            <a:endParaRPr sz="1250">
              <a:solidFill>
                <a:srgbClr val="000000"/>
              </a:solidFill>
              <a:latin typeface="Arial"/>
              <a:ea typeface="Arial"/>
              <a:cs typeface="Arial"/>
              <a:sym typeface="Arial"/>
            </a:endParaRPr>
          </a:p>
          <a:p>
            <a:pPr indent="0" lvl="0" marL="0" rtl="0" algn="l">
              <a:spcBef>
                <a:spcPts val="1100"/>
              </a:spcBef>
              <a:spcAft>
                <a:spcPts val="0"/>
              </a:spcAft>
              <a:buNone/>
            </a:pPr>
            <a:r>
              <a:t/>
            </a:r>
            <a:endParaRPr b="1" sz="1150">
              <a:solidFill>
                <a:schemeClr val="accent1"/>
              </a:solidFill>
              <a:latin typeface="Arial"/>
              <a:ea typeface="Arial"/>
              <a:cs typeface="Arial"/>
              <a:sym typeface="Arial"/>
            </a:endParaRPr>
          </a:p>
          <a:p>
            <a:pPr indent="0" lvl="0" marL="0" rtl="0" algn="l">
              <a:spcBef>
                <a:spcPts val="0"/>
              </a:spcBef>
              <a:spcAft>
                <a:spcPts val="0"/>
              </a:spcAft>
              <a:buNone/>
            </a:pPr>
            <a:r>
              <a:t/>
            </a:r>
            <a:endParaRPr sz="700"/>
          </a:p>
        </p:txBody>
      </p:sp>
      <p:sp>
        <p:nvSpPr>
          <p:cNvPr id="524" name="Google Shape;524;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Data cleaning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9"/>
          <p:cNvSpPr txBox="1"/>
          <p:nvPr>
            <p:ph idx="1" type="body"/>
          </p:nvPr>
        </p:nvSpPr>
        <p:spPr>
          <a:xfrm>
            <a:off x="720000" y="1215750"/>
            <a:ext cx="7704000" cy="3240900"/>
          </a:xfrm>
          <a:prstGeom prst="rect">
            <a:avLst/>
          </a:prstGeom>
        </p:spPr>
        <p:txBody>
          <a:bodyPr anchorCtr="0" anchor="t" bIns="91425" lIns="91425" spcFirstLastPara="1" rIns="91425" wrap="square" tIns="91425">
            <a:noAutofit/>
          </a:bodyPr>
          <a:lstStyle/>
          <a:p>
            <a:pPr indent="0" lvl="0" marL="190500" marR="190500" rtl="0" algn="l">
              <a:spcBef>
                <a:spcPts val="1000"/>
              </a:spcBef>
              <a:spcAft>
                <a:spcPts val="0"/>
              </a:spcAft>
              <a:buNone/>
            </a:pPr>
            <a:r>
              <a:rPr b="1" lang="en" sz="1550">
                <a:solidFill>
                  <a:schemeClr val="accent1"/>
                </a:solidFill>
                <a:latin typeface="Arial"/>
                <a:ea typeface="Arial"/>
                <a:cs typeface="Arial"/>
                <a:sym typeface="Arial"/>
              </a:rPr>
              <a:t>Second level filter</a:t>
            </a:r>
            <a:endParaRPr b="1" sz="1550">
              <a:solidFill>
                <a:schemeClr val="accent1"/>
              </a:solidFill>
              <a:latin typeface="Arial"/>
              <a:ea typeface="Arial"/>
              <a:cs typeface="Arial"/>
              <a:sym typeface="Arial"/>
            </a:endParaRPr>
          </a:p>
          <a:p>
            <a:pPr indent="-307975" lvl="0" marL="457200" rtl="0" algn="l">
              <a:lnSpc>
                <a:spcPct val="115000"/>
              </a:lnSpc>
              <a:spcBef>
                <a:spcPts val="1100"/>
              </a:spcBef>
              <a:spcAft>
                <a:spcPts val="0"/>
              </a:spcAft>
              <a:buClr>
                <a:schemeClr val="accent1"/>
              </a:buClr>
              <a:buSzPts val="1250"/>
              <a:buFont typeface="Arial"/>
              <a:buAutoNum type="arabicPeriod"/>
            </a:pPr>
            <a:r>
              <a:rPr lang="en" sz="1250">
                <a:solidFill>
                  <a:schemeClr val="accent1"/>
                </a:solidFill>
                <a:latin typeface="Arial"/>
                <a:ea typeface="Arial"/>
                <a:cs typeface="Arial"/>
                <a:sym typeface="Arial"/>
              </a:rPr>
              <a:t>Drop all customers without lifetime_loyalty_class:</a:t>
            </a:r>
            <a:endParaRPr sz="1250">
              <a:solidFill>
                <a:schemeClr val="accent1"/>
              </a:solidFill>
              <a:latin typeface="Arial"/>
              <a:ea typeface="Arial"/>
              <a:cs typeface="Arial"/>
              <a:sym typeface="Arial"/>
            </a:endParaRPr>
          </a:p>
          <a:p>
            <a:pPr indent="-307975" lvl="1" marL="914400" rtl="0" algn="l">
              <a:lnSpc>
                <a:spcPct val="115000"/>
              </a:lnSpc>
              <a:spcBef>
                <a:spcPts val="0"/>
              </a:spcBef>
              <a:spcAft>
                <a:spcPts val="0"/>
              </a:spcAft>
              <a:buClr>
                <a:schemeClr val="accent1"/>
              </a:buClr>
              <a:buSzPts val="1250"/>
              <a:buFont typeface="Arial"/>
              <a:buChar char="●"/>
            </a:pPr>
            <a:r>
              <a:rPr lang="en" sz="1250">
                <a:solidFill>
                  <a:schemeClr val="accent1"/>
                </a:solidFill>
                <a:latin typeface="Arial"/>
                <a:ea typeface="Arial"/>
                <a:cs typeface="Arial"/>
                <a:sym typeface="Arial"/>
              </a:rPr>
              <a:t>only 0.002016% missing</a:t>
            </a:r>
            <a:endParaRPr sz="1250">
              <a:solidFill>
                <a:schemeClr val="accent1"/>
              </a:solidFill>
              <a:latin typeface="Arial"/>
              <a:ea typeface="Arial"/>
              <a:cs typeface="Arial"/>
              <a:sym typeface="Arial"/>
            </a:endParaRPr>
          </a:p>
          <a:p>
            <a:pPr indent="-307975" lvl="0" marL="457200" rtl="0" algn="l">
              <a:lnSpc>
                <a:spcPct val="115000"/>
              </a:lnSpc>
              <a:spcBef>
                <a:spcPts val="0"/>
              </a:spcBef>
              <a:spcAft>
                <a:spcPts val="0"/>
              </a:spcAft>
              <a:buClr>
                <a:schemeClr val="accent1"/>
              </a:buClr>
              <a:buSzPts val="1250"/>
              <a:buFont typeface="Arial"/>
              <a:buAutoNum type="arabicPeriod"/>
            </a:pPr>
            <a:r>
              <a:rPr lang="en" sz="1250">
                <a:solidFill>
                  <a:schemeClr val="accent1"/>
                </a:solidFill>
                <a:latin typeface="Arial"/>
                <a:ea typeface="Arial"/>
                <a:cs typeface="Arial"/>
                <a:sym typeface="Arial"/>
              </a:rPr>
              <a:t>Fill "Product Price":</a:t>
            </a:r>
            <a:endParaRPr sz="1250">
              <a:solidFill>
                <a:schemeClr val="accent1"/>
              </a:solidFill>
              <a:latin typeface="Arial"/>
              <a:ea typeface="Arial"/>
              <a:cs typeface="Arial"/>
              <a:sym typeface="Arial"/>
            </a:endParaRPr>
          </a:p>
          <a:p>
            <a:pPr indent="-307975" lvl="1" marL="914400" rtl="0" algn="l">
              <a:lnSpc>
                <a:spcPct val="115000"/>
              </a:lnSpc>
              <a:spcBef>
                <a:spcPts val="0"/>
              </a:spcBef>
              <a:spcAft>
                <a:spcPts val="0"/>
              </a:spcAft>
              <a:buClr>
                <a:schemeClr val="accent1"/>
              </a:buClr>
              <a:buSzPts val="1250"/>
              <a:buFont typeface="Arial"/>
              <a:buChar char="●"/>
            </a:pPr>
            <a:r>
              <a:rPr lang="en" sz="1250">
                <a:solidFill>
                  <a:schemeClr val="accent1"/>
                </a:solidFill>
                <a:latin typeface="Arial"/>
                <a:ea typeface="Arial"/>
                <a:cs typeface="Arial"/>
                <a:sym typeface="Arial"/>
              </a:rPr>
              <a:t>For those product that we've seen before, and have prices, we use average the price we seen before and parse it into those don't have value.</a:t>
            </a:r>
            <a:endParaRPr sz="1250">
              <a:solidFill>
                <a:schemeClr val="accent1"/>
              </a:solidFill>
              <a:latin typeface="Arial"/>
              <a:ea typeface="Arial"/>
              <a:cs typeface="Arial"/>
              <a:sym typeface="Arial"/>
            </a:endParaRPr>
          </a:p>
          <a:p>
            <a:pPr indent="-307975" lvl="1" marL="914400" rtl="0" algn="l">
              <a:lnSpc>
                <a:spcPct val="115000"/>
              </a:lnSpc>
              <a:spcBef>
                <a:spcPts val="0"/>
              </a:spcBef>
              <a:spcAft>
                <a:spcPts val="0"/>
              </a:spcAft>
              <a:buClr>
                <a:schemeClr val="accent1"/>
              </a:buClr>
              <a:buSzPts val="1250"/>
              <a:buFont typeface="Arial"/>
              <a:buChar char="●"/>
            </a:pPr>
            <a:r>
              <a:rPr lang="en" sz="1250">
                <a:solidFill>
                  <a:schemeClr val="accent1"/>
                </a:solidFill>
                <a:latin typeface="Arial"/>
                <a:ea typeface="Arial"/>
                <a:cs typeface="Arial"/>
                <a:sym typeface="Arial"/>
              </a:rPr>
              <a:t>Fill with median for those products we've never seen before.</a:t>
            </a:r>
            <a:endParaRPr/>
          </a:p>
        </p:txBody>
      </p:sp>
      <p:sp>
        <p:nvSpPr>
          <p:cNvPr id="530" name="Google Shape;53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Data cleaning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0"/>
          <p:cNvSpPr txBox="1"/>
          <p:nvPr>
            <p:ph idx="1" type="body"/>
          </p:nvPr>
        </p:nvSpPr>
        <p:spPr>
          <a:xfrm>
            <a:off x="720000" y="910950"/>
            <a:ext cx="7704000" cy="32409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t/>
            </a:r>
            <a:endParaRPr sz="1250">
              <a:solidFill>
                <a:schemeClr val="accent1"/>
              </a:solidFill>
              <a:latin typeface="Arial"/>
              <a:ea typeface="Arial"/>
              <a:cs typeface="Arial"/>
              <a:sym typeface="Arial"/>
            </a:endParaRPr>
          </a:p>
          <a:p>
            <a:pPr indent="0" lvl="0" marL="0" rtl="0" algn="l">
              <a:lnSpc>
                <a:spcPct val="115000"/>
              </a:lnSpc>
              <a:spcBef>
                <a:spcPts val="1100"/>
              </a:spcBef>
              <a:spcAft>
                <a:spcPts val="0"/>
              </a:spcAft>
              <a:buNone/>
            </a:pPr>
            <a:r>
              <a:rPr lang="en" sz="1250">
                <a:solidFill>
                  <a:schemeClr val="accent1"/>
                </a:solidFill>
                <a:latin typeface="Arial"/>
                <a:ea typeface="Arial"/>
                <a:cs typeface="Arial"/>
                <a:sym typeface="Arial"/>
              </a:rPr>
              <a:t>3. Credit card related:</a:t>
            </a:r>
            <a:endParaRPr sz="1250">
              <a:solidFill>
                <a:schemeClr val="accent1"/>
              </a:solidFill>
              <a:latin typeface="Arial"/>
              <a:ea typeface="Arial"/>
              <a:cs typeface="Arial"/>
              <a:sym typeface="Arial"/>
            </a:endParaRPr>
          </a:p>
          <a:p>
            <a:pPr indent="-307975" lvl="0" marL="457200" rtl="0" algn="l">
              <a:lnSpc>
                <a:spcPct val="115000"/>
              </a:lnSpc>
              <a:spcBef>
                <a:spcPts val="2200"/>
              </a:spcBef>
              <a:spcAft>
                <a:spcPts val="0"/>
              </a:spcAft>
              <a:buClr>
                <a:schemeClr val="accent1"/>
              </a:buClr>
              <a:buSzPts val="1250"/>
              <a:buFont typeface="Arial"/>
              <a:buChar char="-"/>
            </a:pPr>
            <a:r>
              <a:rPr lang="en" sz="1250">
                <a:solidFill>
                  <a:schemeClr val="accent1"/>
                </a:solidFill>
                <a:latin typeface="Arial"/>
                <a:ea typeface="Arial"/>
                <a:cs typeface="Arial"/>
                <a:sym typeface="Arial"/>
              </a:rPr>
              <a:t>drop all na values</a:t>
            </a:r>
            <a:endParaRPr sz="1250">
              <a:solidFill>
                <a:schemeClr val="accent1"/>
              </a:solidFill>
              <a:latin typeface="Arial"/>
              <a:ea typeface="Arial"/>
              <a:cs typeface="Arial"/>
              <a:sym typeface="Arial"/>
            </a:endParaRPr>
          </a:p>
          <a:p>
            <a:pPr indent="0" lvl="0" marL="0" rtl="0" algn="l">
              <a:spcBef>
                <a:spcPts val="1100"/>
              </a:spcBef>
              <a:spcAft>
                <a:spcPts val="0"/>
              </a:spcAft>
              <a:buNone/>
            </a:pPr>
            <a:r>
              <a:t/>
            </a:r>
            <a:endParaRPr/>
          </a:p>
        </p:txBody>
      </p:sp>
      <p:sp>
        <p:nvSpPr>
          <p:cNvPr id="536" name="Google Shape;53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Data cleaning </a:t>
            </a:r>
            <a:endParaRPr/>
          </a:p>
        </p:txBody>
      </p:sp>
      <p:grpSp>
        <p:nvGrpSpPr>
          <p:cNvPr id="537" name="Google Shape;537;p40"/>
          <p:cNvGrpSpPr/>
          <p:nvPr/>
        </p:nvGrpSpPr>
        <p:grpSpPr>
          <a:xfrm>
            <a:off x="996183" y="2284066"/>
            <a:ext cx="7064789" cy="2547590"/>
            <a:chOff x="843750" y="2426450"/>
            <a:chExt cx="6816005" cy="2404975"/>
          </a:xfrm>
        </p:grpSpPr>
        <p:pic>
          <p:nvPicPr>
            <p:cNvPr id="538" name="Google Shape;538;p40"/>
            <p:cNvPicPr preferRelativeResize="0"/>
            <p:nvPr/>
          </p:nvPicPr>
          <p:blipFill>
            <a:blip r:embed="rId3">
              <a:alphaModFix/>
            </a:blip>
            <a:stretch>
              <a:fillRect/>
            </a:stretch>
          </p:blipFill>
          <p:spPr>
            <a:xfrm>
              <a:off x="843750" y="2426450"/>
              <a:ext cx="3423624" cy="2404974"/>
            </a:xfrm>
            <a:prstGeom prst="rect">
              <a:avLst/>
            </a:prstGeom>
            <a:noFill/>
            <a:ln>
              <a:noFill/>
            </a:ln>
          </p:spPr>
        </p:pic>
        <p:pic>
          <p:nvPicPr>
            <p:cNvPr id="539" name="Google Shape;539;p40"/>
            <p:cNvPicPr preferRelativeResize="0"/>
            <p:nvPr/>
          </p:nvPicPr>
          <p:blipFill>
            <a:blip r:embed="rId4">
              <a:alphaModFix/>
            </a:blip>
            <a:stretch>
              <a:fillRect/>
            </a:stretch>
          </p:blipFill>
          <p:spPr>
            <a:xfrm>
              <a:off x="4267375" y="2426450"/>
              <a:ext cx="3392380" cy="24049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71" name="Google Shape;171;p23"/>
          <p:cNvSpPr txBox="1"/>
          <p:nvPr/>
        </p:nvSpPr>
        <p:spPr>
          <a:xfrm>
            <a:off x="824150" y="1337825"/>
            <a:ext cx="7308300" cy="30630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Background &amp; Business Questions</a:t>
            </a:r>
            <a:endParaRPr b="1" sz="1700">
              <a:solidFill>
                <a:schemeClr val="dk1"/>
              </a:solidFill>
              <a:latin typeface="Raleway"/>
              <a:ea typeface="Raleway"/>
              <a:cs typeface="Raleway"/>
              <a:sym typeface="Raleway"/>
            </a:endParaRPr>
          </a:p>
          <a:p>
            <a:pPr indent="-336550" lvl="0" marL="457200" rtl="0" algn="l">
              <a:lnSpc>
                <a:spcPct val="200000"/>
              </a:lnSpc>
              <a:spcBef>
                <a:spcPts val="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Analysis</a:t>
            </a:r>
            <a:endParaRPr b="1" sz="1700">
              <a:solidFill>
                <a:schemeClr val="dk1"/>
              </a:solidFill>
              <a:latin typeface="Raleway"/>
              <a:ea typeface="Raleway"/>
              <a:cs typeface="Raleway"/>
              <a:sym typeface="Raleway"/>
            </a:endParaRPr>
          </a:p>
          <a:p>
            <a:pPr indent="-336550" lvl="1" marL="914400" rtl="0" algn="l">
              <a:lnSpc>
                <a:spcPct val="200000"/>
              </a:lnSpc>
              <a:spcBef>
                <a:spcPts val="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Data Exploration</a:t>
            </a:r>
            <a:endParaRPr b="1" sz="1700">
              <a:solidFill>
                <a:schemeClr val="dk1"/>
              </a:solidFill>
              <a:latin typeface="Raleway"/>
              <a:ea typeface="Raleway"/>
              <a:cs typeface="Raleway"/>
              <a:sym typeface="Raleway"/>
            </a:endParaRPr>
          </a:p>
          <a:p>
            <a:pPr indent="-336550" lvl="1" marL="914400" rtl="0" algn="l">
              <a:lnSpc>
                <a:spcPct val="200000"/>
              </a:lnSpc>
              <a:spcBef>
                <a:spcPts val="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User S</a:t>
            </a:r>
            <a:r>
              <a:rPr b="1" lang="en" sz="1700">
                <a:solidFill>
                  <a:schemeClr val="dk1"/>
                </a:solidFill>
                <a:latin typeface="Raleway"/>
                <a:ea typeface="Raleway"/>
                <a:cs typeface="Raleway"/>
                <a:sym typeface="Raleway"/>
              </a:rPr>
              <a:t>egmentation</a:t>
            </a:r>
            <a:endParaRPr b="1" sz="1700">
              <a:solidFill>
                <a:schemeClr val="dk1"/>
              </a:solidFill>
              <a:latin typeface="Raleway"/>
              <a:ea typeface="Raleway"/>
              <a:cs typeface="Raleway"/>
              <a:sym typeface="Raleway"/>
            </a:endParaRPr>
          </a:p>
          <a:p>
            <a:pPr indent="-336550" lvl="1" marL="914400" rtl="0" algn="l">
              <a:lnSpc>
                <a:spcPct val="200000"/>
              </a:lnSpc>
              <a:spcBef>
                <a:spcPts val="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Repurchase Propensity Prediction</a:t>
            </a:r>
            <a:endParaRPr b="1" sz="1700">
              <a:solidFill>
                <a:schemeClr val="dk1"/>
              </a:solidFill>
              <a:latin typeface="Raleway"/>
              <a:ea typeface="Raleway"/>
              <a:cs typeface="Raleway"/>
              <a:sym typeface="Raleway"/>
            </a:endParaRPr>
          </a:p>
          <a:p>
            <a:pPr indent="-336550" lvl="0" marL="457200" rtl="0" algn="l">
              <a:lnSpc>
                <a:spcPct val="200000"/>
              </a:lnSpc>
              <a:spcBef>
                <a:spcPts val="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Recommendation Summary &amp; Conclusions</a:t>
            </a:r>
            <a:endParaRPr b="1" sz="1700">
              <a:solidFill>
                <a:schemeClr val="dk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1"/>
          <p:cNvSpPr txBox="1"/>
          <p:nvPr>
            <p:ph idx="1" type="body"/>
          </p:nvPr>
        </p:nvSpPr>
        <p:spPr>
          <a:xfrm>
            <a:off x="720000" y="1215750"/>
            <a:ext cx="7704000" cy="32409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50">
                <a:solidFill>
                  <a:schemeClr val="accent1"/>
                </a:solidFill>
                <a:latin typeface="Arial"/>
                <a:ea typeface="Arial"/>
                <a:cs typeface="Arial"/>
                <a:sym typeface="Arial"/>
              </a:rPr>
              <a:t>4. High or Low ticket merchandise:</a:t>
            </a:r>
            <a:endParaRPr sz="1250">
              <a:solidFill>
                <a:schemeClr val="accent1"/>
              </a:solidFill>
              <a:latin typeface="Arial"/>
              <a:ea typeface="Arial"/>
              <a:cs typeface="Arial"/>
              <a:sym typeface="Arial"/>
            </a:endParaRPr>
          </a:p>
          <a:p>
            <a:pPr indent="-307975" lvl="0" marL="457200" rtl="0" algn="l">
              <a:lnSpc>
                <a:spcPct val="115000"/>
              </a:lnSpc>
              <a:spcBef>
                <a:spcPts val="2200"/>
              </a:spcBef>
              <a:spcAft>
                <a:spcPts val="0"/>
              </a:spcAft>
              <a:buClr>
                <a:schemeClr val="accent1"/>
              </a:buClr>
              <a:buSzPts val="1250"/>
              <a:buFont typeface="Arial"/>
              <a:buChar char="-"/>
            </a:pPr>
            <a:r>
              <a:rPr lang="en" sz="1250">
                <a:solidFill>
                  <a:schemeClr val="accent1"/>
                </a:solidFill>
                <a:latin typeface="Arial"/>
                <a:ea typeface="Arial"/>
                <a:cs typeface="Arial"/>
                <a:sym typeface="Arial"/>
              </a:rPr>
              <a:t>drop all na values</a:t>
            </a:r>
            <a:endParaRPr/>
          </a:p>
        </p:txBody>
      </p:sp>
      <p:sp>
        <p:nvSpPr>
          <p:cNvPr id="545" name="Google Shape;54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Data cleaning </a:t>
            </a:r>
            <a:endParaRPr/>
          </a:p>
        </p:txBody>
      </p:sp>
      <p:grpSp>
        <p:nvGrpSpPr>
          <p:cNvPr id="546" name="Google Shape;546;p41"/>
          <p:cNvGrpSpPr/>
          <p:nvPr/>
        </p:nvGrpSpPr>
        <p:grpSpPr>
          <a:xfrm>
            <a:off x="1629503" y="2249273"/>
            <a:ext cx="5748664" cy="2733522"/>
            <a:chOff x="1096125" y="2295500"/>
            <a:chExt cx="5516952" cy="2687301"/>
          </a:xfrm>
        </p:grpSpPr>
        <p:pic>
          <p:nvPicPr>
            <p:cNvPr id="547" name="Google Shape;547;p41"/>
            <p:cNvPicPr preferRelativeResize="0"/>
            <p:nvPr/>
          </p:nvPicPr>
          <p:blipFill>
            <a:blip r:embed="rId3">
              <a:alphaModFix/>
            </a:blip>
            <a:stretch>
              <a:fillRect/>
            </a:stretch>
          </p:blipFill>
          <p:spPr>
            <a:xfrm>
              <a:off x="1096125" y="2295500"/>
              <a:ext cx="2752599" cy="2687301"/>
            </a:xfrm>
            <a:prstGeom prst="rect">
              <a:avLst/>
            </a:prstGeom>
            <a:noFill/>
            <a:ln>
              <a:noFill/>
            </a:ln>
          </p:spPr>
        </p:pic>
        <p:pic>
          <p:nvPicPr>
            <p:cNvPr id="548" name="Google Shape;548;p41"/>
            <p:cNvPicPr preferRelativeResize="0"/>
            <p:nvPr/>
          </p:nvPicPr>
          <p:blipFill>
            <a:blip r:embed="rId4">
              <a:alphaModFix/>
            </a:blip>
            <a:stretch>
              <a:fillRect/>
            </a:stretch>
          </p:blipFill>
          <p:spPr>
            <a:xfrm>
              <a:off x="3848725" y="2295500"/>
              <a:ext cx="2764352" cy="26873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2"/>
          <p:cNvSpPr txBox="1"/>
          <p:nvPr>
            <p:ph idx="1" type="body"/>
          </p:nvPr>
        </p:nvSpPr>
        <p:spPr>
          <a:xfrm>
            <a:off x="720000" y="1273713"/>
            <a:ext cx="7704000" cy="32409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50">
                <a:solidFill>
                  <a:schemeClr val="accent1"/>
                </a:solidFill>
                <a:latin typeface="Arial"/>
                <a:ea typeface="Arial"/>
                <a:cs typeface="Arial"/>
                <a:sym typeface="Arial"/>
              </a:rPr>
              <a:t>5. Drop age:</a:t>
            </a:r>
            <a:endParaRPr sz="1250">
              <a:solidFill>
                <a:schemeClr val="accent1"/>
              </a:solidFill>
              <a:latin typeface="Arial"/>
              <a:ea typeface="Arial"/>
              <a:cs typeface="Arial"/>
              <a:sym typeface="Arial"/>
            </a:endParaRPr>
          </a:p>
          <a:p>
            <a:pPr indent="-307975" lvl="0" marL="457200" rtl="0" algn="l">
              <a:lnSpc>
                <a:spcPct val="115000"/>
              </a:lnSpc>
              <a:spcBef>
                <a:spcPts val="2200"/>
              </a:spcBef>
              <a:spcAft>
                <a:spcPts val="0"/>
              </a:spcAft>
              <a:buClr>
                <a:schemeClr val="accent1"/>
              </a:buClr>
              <a:buSzPts val="1250"/>
              <a:buFont typeface="Arial"/>
              <a:buChar char="-"/>
            </a:pPr>
            <a:r>
              <a:rPr lang="en" sz="1250">
                <a:solidFill>
                  <a:schemeClr val="accent1"/>
                </a:solidFill>
                <a:latin typeface="Arial"/>
                <a:ea typeface="Arial"/>
                <a:cs typeface="Arial"/>
                <a:sym typeface="Arial"/>
              </a:rPr>
              <a:t>completely zero</a:t>
            </a:r>
            <a:endParaRPr sz="1250">
              <a:solidFill>
                <a:schemeClr val="accent1"/>
              </a:solidFill>
              <a:latin typeface="Arial"/>
              <a:ea typeface="Arial"/>
              <a:cs typeface="Arial"/>
              <a:sym typeface="Arial"/>
            </a:endParaRPr>
          </a:p>
          <a:p>
            <a:pPr indent="0" lvl="0" marL="0" rtl="0" algn="l">
              <a:lnSpc>
                <a:spcPct val="115000"/>
              </a:lnSpc>
              <a:spcBef>
                <a:spcPts val="2200"/>
              </a:spcBef>
              <a:spcAft>
                <a:spcPts val="0"/>
              </a:spcAft>
              <a:buNone/>
            </a:pPr>
            <a:r>
              <a:t/>
            </a:r>
            <a:endParaRPr sz="1250">
              <a:solidFill>
                <a:schemeClr val="accent1"/>
              </a:solidFill>
              <a:latin typeface="Arial"/>
              <a:ea typeface="Arial"/>
              <a:cs typeface="Arial"/>
              <a:sym typeface="Arial"/>
            </a:endParaRPr>
          </a:p>
          <a:p>
            <a:pPr indent="0" lvl="0" marL="0" rtl="0" algn="l">
              <a:lnSpc>
                <a:spcPct val="115000"/>
              </a:lnSpc>
              <a:spcBef>
                <a:spcPts val="2200"/>
              </a:spcBef>
              <a:spcAft>
                <a:spcPts val="0"/>
              </a:spcAft>
              <a:buNone/>
            </a:pPr>
            <a:r>
              <a:t/>
            </a:r>
            <a:endParaRPr sz="1250">
              <a:solidFill>
                <a:schemeClr val="accent1"/>
              </a:solidFill>
              <a:latin typeface="Arial"/>
              <a:ea typeface="Arial"/>
              <a:cs typeface="Arial"/>
              <a:sym typeface="Arial"/>
            </a:endParaRPr>
          </a:p>
          <a:p>
            <a:pPr indent="0" lvl="0" marL="0" rtl="0" algn="l">
              <a:lnSpc>
                <a:spcPct val="115000"/>
              </a:lnSpc>
              <a:spcBef>
                <a:spcPts val="2200"/>
              </a:spcBef>
              <a:spcAft>
                <a:spcPts val="0"/>
              </a:spcAft>
              <a:buNone/>
            </a:pPr>
            <a:r>
              <a:t/>
            </a:r>
            <a:endParaRPr sz="1250">
              <a:solidFill>
                <a:schemeClr val="accent1"/>
              </a:solidFill>
              <a:latin typeface="Arial"/>
              <a:ea typeface="Arial"/>
              <a:cs typeface="Arial"/>
              <a:sym typeface="Arial"/>
            </a:endParaRPr>
          </a:p>
          <a:p>
            <a:pPr indent="0" lvl="0" marL="0" rtl="0" algn="l">
              <a:lnSpc>
                <a:spcPct val="115000"/>
              </a:lnSpc>
              <a:spcBef>
                <a:spcPts val="2200"/>
              </a:spcBef>
              <a:spcAft>
                <a:spcPts val="0"/>
              </a:spcAft>
              <a:buNone/>
            </a:pPr>
            <a:r>
              <a:t/>
            </a:r>
            <a:endParaRPr sz="1250">
              <a:solidFill>
                <a:schemeClr val="accent1"/>
              </a:solidFill>
              <a:latin typeface="Arial"/>
              <a:ea typeface="Arial"/>
              <a:cs typeface="Arial"/>
              <a:sym typeface="Arial"/>
            </a:endParaRPr>
          </a:p>
          <a:p>
            <a:pPr indent="0" lvl="0" marL="0" rtl="0" algn="l">
              <a:spcBef>
                <a:spcPts val="1100"/>
              </a:spcBef>
              <a:spcAft>
                <a:spcPts val="0"/>
              </a:spcAft>
              <a:buNone/>
            </a:pPr>
            <a:r>
              <a:rPr b="1" lang="en" sz="1450">
                <a:solidFill>
                  <a:schemeClr val="accent1"/>
                </a:solidFill>
                <a:latin typeface="Arial"/>
                <a:ea typeface="Arial"/>
                <a:cs typeface="Arial"/>
                <a:sym typeface="Arial"/>
              </a:rPr>
              <a:t>New shape: [178381, 62]</a:t>
            </a:r>
            <a:endParaRPr sz="1300"/>
          </a:p>
        </p:txBody>
      </p:sp>
      <p:sp>
        <p:nvSpPr>
          <p:cNvPr id="554" name="Google Shape;55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Data cleaning </a:t>
            </a:r>
            <a:endParaRPr/>
          </a:p>
        </p:txBody>
      </p:sp>
      <p:grpSp>
        <p:nvGrpSpPr>
          <p:cNvPr id="555" name="Google Shape;555;p42"/>
          <p:cNvGrpSpPr/>
          <p:nvPr/>
        </p:nvGrpSpPr>
        <p:grpSpPr>
          <a:xfrm>
            <a:off x="3390477" y="1715473"/>
            <a:ext cx="4714433" cy="2328044"/>
            <a:chOff x="3425100" y="1423900"/>
            <a:chExt cx="3711275" cy="1946525"/>
          </a:xfrm>
        </p:grpSpPr>
        <p:pic>
          <p:nvPicPr>
            <p:cNvPr id="556" name="Google Shape;556;p42"/>
            <p:cNvPicPr preferRelativeResize="0"/>
            <p:nvPr/>
          </p:nvPicPr>
          <p:blipFill rotWithShape="1">
            <a:blip r:embed="rId3">
              <a:alphaModFix/>
            </a:blip>
            <a:srcRect b="46435" l="0" r="0" t="0"/>
            <a:stretch/>
          </p:blipFill>
          <p:spPr>
            <a:xfrm>
              <a:off x="3425100" y="1423900"/>
              <a:ext cx="1830525" cy="1946524"/>
            </a:xfrm>
            <a:prstGeom prst="rect">
              <a:avLst/>
            </a:prstGeom>
            <a:noFill/>
            <a:ln>
              <a:noFill/>
            </a:ln>
          </p:spPr>
        </p:pic>
        <p:pic>
          <p:nvPicPr>
            <p:cNvPr id="557" name="Google Shape;557;p42"/>
            <p:cNvPicPr preferRelativeResize="0"/>
            <p:nvPr/>
          </p:nvPicPr>
          <p:blipFill rotWithShape="1">
            <a:blip r:embed="rId3">
              <a:alphaModFix/>
            </a:blip>
            <a:srcRect b="0" l="0" r="0" t="53563"/>
            <a:stretch/>
          </p:blipFill>
          <p:spPr>
            <a:xfrm>
              <a:off x="5255625" y="1636675"/>
              <a:ext cx="1880750" cy="1733750"/>
            </a:xfrm>
            <a:prstGeom prst="rect">
              <a:avLst/>
            </a:prstGeom>
            <a:noFill/>
            <a:ln>
              <a:noFill/>
            </a:ln>
          </p:spPr>
        </p:pic>
        <p:pic>
          <p:nvPicPr>
            <p:cNvPr id="558" name="Google Shape;558;p42"/>
            <p:cNvPicPr preferRelativeResize="0"/>
            <p:nvPr/>
          </p:nvPicPr>
          <p:blipFill>
            <a:blip r:embed="rId4">
              <a:alphaModFix/>
            </a:blip>
            <a:stretch>
              <a:fillRect/>
            </a:stretch>
          </p:blipFill>
          <p:spPr>
            <a:xfrm>
              <a:off x="5252900" y="1423900"/>
              <a:ext cx="1880750" cy="21277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3"/>
          <p:cNvSpPr txBox="1"/>
          <p:nvPr>
            <p:ph idx="1" type="body"/>
          </p:nvPr>
        </p:nvSpPr>
        <p:spPr>
          <a:xfrm>
            <a:off x="720000" y="1273713"/>
            <a:ext cx="7704000" cy="3240900"/>
          </a:xfrm>
          <a:prstGeom prst="rect">
            <a:avLst/>
          </a:prstGeom>
        </p:spPr>
        <p:txBody>
          <a:bodyPr anchorCtr="0" anchor="t" bIns="91425" lIns="91425" spcFirstLastPara="1" rIns="91425" wrap="square" tIns="91425">
            <a:noAutofit/>
          </a:bodyPr>
          <a:lstStyle/>
          <a:p>
            <a:pPr indent="0" lvl="0" marL="190500" marR="190500" rtl="0" algn="l">
              <a:spcBef>
                <a:spcPts val="1000"/>
              </a:spcBef>
              <a:spcAft>
                <a:spcPts val="0"/>
              </a:spcAft>
              <a:buNone/>
            </a:pPr>
            <a:r>
              <a:rPr b="1" lang="en" sz="1650">
                <a:solidFill>
                  <a:schemeClr val="accent1"/>
                </a:solidFill>
                <a:latin typeface="Arial"/>
                <a:ea typeface="Arial"/>
                <a:cs typeface="Arial"/>
                <a:sym typeface="Arial"/>
              </a:rPr>
              <a:t>Third level filter</a:t>
            </a:r>
            <a:endParaRPr b="1" sz="1650">
              <a:solidFill>
                <a:schemeClr val="accent1"/>
              </a:solidFill>
              <a:latin typeface="Arial"/>
              <a:ea typeface="Arial"/>
              <a:cs typeface="Arial"/>
              <a:sym typeface="Arial"/>
            </a:endParaRPr>
          </a:p>
          <a:p>
            <a:pPr indent="-307975" lvl="0" marL="457200" rtl="0" algn="l">
              <a:lnSpc>
                <a:spcPct val="115000"/>
              </a:lnSpc>
              <a:spcBef>
                <a:spcPts val="1100"/>
              </a:spcBef>
              <a:spcAft>
                <a:spcPts val="0"/>
              </a:spcAft>
              <a:buClr>
                <a:schemeClr val="accent1"/>
              </a:buClr>
              <a:buSzPts val="1250"/>
              <a:buFont typeface="Arial"/>
              <a:buAutoNum type="arabicPeriod"/>
            </a:pPr>
            <a:r>
              <a:rPr lang="en" sz="1250">
                <a:solidFill>
                  <a:schemeClr val="accent1"/>
                </a:solidFill>
                <a:latin typeface="Arial"/>
                <a:ea typeface="Arial"/>
                <a:cs typeface="Arial"/>
                <a:sym typeface="Arial"/>
              </a:rPr>
              <a:t>For Household income:</a:t>
            </a:r>
            <a:endParaRPr sz="1250">
              <a:solidFill>
                <a:schemeClr val="accent1"/>
              </a:solidFill>
              <a:latin typeface="Arial"/>
              <a:ea typeface="Arial"/>
              <a:cs typeface="Arial"/>
              <a:sym typeface="Arial"/>
            </a:endParaRPr>
          </a:p>
          <a:p>
            <a:pPr indent="-307975" lvl="1" marL="914400" rtl="0" algn="l">
              <a:lnSpc>
                <a:spcPct val="115000"/>
              </a:lnSpc>
              <a:spcBef>
                <a:spcPts val="0"/>
              </a:spcBef>
              <a:spcAft>
                <a:spcPts val="0"/>
              </a:spcAft>
              <a:buClr>
                <a:schemeClr val="accent1"/>
              </a:buClr>
              <a:buSzPts val="1250"/>
              <a:buFont typeface="Arial"/>
              <a:buChar char="●"/>
            </a:pPr>
            <a:r>
              <a:rPr lang="en" sz="1250">
                <a:solidFill>
                  <a:schemeClr val="accent1"/>
                </a:solidFill>
                <a:latin typeface="Arial"/>
                <a:ea typeface="Arial"/>
                <a:cs typeface="Arial"/>
                <a:sym typeface="Arial"/>
              </a:rPr>
              <a:t>drop A, B, C, D</a:t>
            </a:r>
            <a:endParaRPr sz="1250">
              <a:solidFill>
                <a:schemeClr val="accent1"/>
              </a:solidFill>
              <a:latin typeface="Arial"/>
              <a:ea typeface="Arial"/>
              <a:cs typeface="Arial"/>
              <a:sym typeface="Arial"/>
            </a:endParaRPr>
          </a:p>
          <a:p>
            <a:pPr indent="-307975" lvl="1" marL="914400" rtl="0" algn="l">
              <a:lnSpc>
                <a:spcPct val="115000"/>
              </a:lnSpc>
              <a:spcBef>
                <a:spcPts val="0"/>
              </a:spcBef>
              <a:spcAft>
                <a:spcPts val="0"/>
              </a:spcAft>
              <a:buClr>
                <a:schemeClr val="accent1"/>
              </a:buClr>
              <a:buSzPts val="1250"/>
              <a:buFont typeface="Arial"/>
              <a:buChar char="●"/>
            </a:pPr>
            <a:r>
              <a:rPr lang="en" sz="1250">
                <a:solidFill>
                  <a:schemeClr val="accent1"/>
                </a:solidFill>
                <a:latin typeface="Arial"/>
                <a:ea typeface="Arial"/>
                <a:cs typeface="Arial"/>
                <a:sym typeface="Arial"/>
              </a:rPr>
              <a:t>fill with median</a:t>
            </a:r>
            <a:endParaRPr sz="1250">
              <a:solidFill>
                <a:schemeClr val="accent1"/>
              </a:solidFill>
              <a:latin typeface="Arial"/>
              <a:ea typeface="Arial"/>
              <a:cs typeface="Arial"/>
              <a:sym typeface="Arial"/>
            </a:endParaRPr>
          </a:p>
          <a:p>
            <a:pPr indent="-307975" lvl="0" marL="457200" rtl="0" algn="l">
              <a:lnSpc>
                <a:spcPct val="115000"/>
              </a:lnSpc>
              <a:spcBef>
                <a:spcPts val="0"/>
              </a:spcBef>
              <a:spcAft>
                <a:spcPts val="0"/>
              </a:spcAft>
              <a:buClr>
                <a:schemeClr val="accent1"/>
              </a:buClr>
              <a:buSzPts val="1250"/>
              <a:buFont typeface="Arial"/>
              <a:buAutoNum type="arabicPeriod"/>
            </a:pPr>
            <a:r>
              <a:rPr lang="en" sz="1250">
                <a:solidFill>
                  <a:schemeClr val="accent1"/>
                </a:solidFill>
                <a:latin typeface="Arial"/>
                <a:ea typeface="Arial"/>
                <a:cs typeface="Arial"/>
                <a:sym typeface="Arial"/>
              </a:rPr>
              <a:t>Drop Location Desc:</a:t>
            </a:r>
            <a:endParaRPr sz="1250">
              <a:solidFill>
                <a:schemeClr val="accent1"/>
              </a:solidFill>
              <a:latin typeface="Arial"/>
              <a:ea typeface="Arial"/>
              <a:cs typeface="Arial"/>
              <a:sym typeface="Arial"/>
            </a:endParaRPr>
          </a:p>
          <a:p>
            <a:pPr indent="-307975" lvl="1" marL="914400" rtl="0" algn="l">
              <a:lnSpc>
                <a:spcPct val="115000"/>
              </a:lnSpc>
              <a:spcBef>
                <a:spcPts val="0"/>
              </a:spcBef>
              <a:spcAft>
                <a:spcPts val="0"/>
              </a:spcAft>
              <a:buClr>
                <a:schemeClr val="accent1"/>
              </a:buClr>
              <a:buSzPts val="1250"/>
              <a:buFont typeface="Arial"/>
              <a:buChar char="●"/>
            </a:pPr>
            <a:r>
              <a:rPr lang="en" sz="1250">
                <a:solidFill>
                  <a:schemeClr val="accent1"/>
                </a:solidFill>
                <a:latin typeface="Arial"/>
                <a:ea typeface="Arial"/>
                <a:cs typeface="Arial"/>
                <a:sym typeface="Arial"/>
              </a:rPr>
              <a:t>information hard to interpret</a:t>
            </a:r>
            <a:endParaRPr sz="1250">
              <a:solidFill>
                <a:schemeClr val="accent1"/>
              </a:solidFill>
              <a:latin typeface="Arial"/>
              <a:ea typeface="Arial"/>
              <a:cs typeface="Arial"/>
              <a:sym typeface="Arial"/>
            </a:endParaRPr>
          </a:p>
          <a:p>
            <a:pPr indent="-307975" lvl="0" marL="457200" rtl="0" algn="l">
              <a:lnSpc>
                <a:spcPct val="115000"/>
              </a:lnSpc>
              <a:spcBef>
                <a:spcPts val="0"/>
              </a:spcBef>
              <a:spcAft>
                <a:spcPts val="0"/>
              </a:spcAft>
              <a:buClr>
                <a:schemeClr val="accent1"/>
              </a:buClr>
              <a:buSzPts val="1250"/>
              <a:buFont typeface="Arial"/>
              <a:buAutoNum type="arabicPeriod"/>
            </a:pPr>
            <a:r>
              <a:rPr lang="en" sz="1250">
                <a:solidFill>
                  <a:schemeClr val="accent1"/>
                </a:solidFill>
                <a:latin typeface="Arial"/>
                <a:ea typeface="Arial"/>
                <a:cs typeface="Arial"/>
                <a:sym typeface="Arial"/>
              </a:rPr>
              <a:t>For rest of the features, we fill with 0</a:t>
            </a:r>
            <a:endParaRPr sz="1250">
              <a:solidFill>
                <a:schemeClr val="accent1"/>
              </a:solidFill>
              <a:latin typeface="Arial"/>
              <a:ea typeface="Arial"/>
              <a:cs typeface="Arial"/>
              <a:sym typeface="Arial"/>
            </a:endParaRPr>
          </a:p>
          <a:p>
            <a:pPr indent="0" lvl="0" marL="0" rtl="0" algn="l">
              <a:lnSpc>
                <a:spcPct val="115000"/>
              </a:lnSpc>
              <a:spcBef>
                <a:spcPts val="1100"/>
              </a:spcBef>
              <a:spcAft>
                <a:spcPts val="0"/>
              </a:spcAft>
              <a:buNone/>
            </a:pPr>
            <a:r>
              <a:t/>
            </a:r>
            <a:endParaRPr sz="1250">
              <a:solidFill>
                <a:schemeClr val="accent1"/>
              </a:solidFill>
              <a:latin typeface="Arial"/>
              <a:ea typeface="Arial"/>
              <a:cs typeface="Arial"/>
              <a:sym typeface="Arial"/>
            </a:endParaRPr>
          </a:p>
          <a:p>
            <a:pPr indent="0" lvl="0" marL="0" rtl="0" algn="l">
              <a:spcBef>
                <a:spcPts val="1100"/>
              </a:spcBef>
              <a:spcAft>
                <a:spcPts val="0"/>
              </a:spcAft>
              <a:buNone/>
            </a:pPr>
            <a:r>
              <a:rPr b="1" lang="en" sz="1350">
                <a:solidFill>
                  <a:schemeClr val="accent1"/>
                </a:solidFill>
                <a:latin typeface="Arial"/>
                <a:ea typeface="Arial"/>
                <a:cs typeface="Arial"/>
                <a:sym typeface="Arial"/>
              </a:rPr>
              <a:t>Final shape : [115384 , 65]</a:t>
            </a:r>
            <a:endParaRPr b="1" sz="1350">
              <a:solidFill>
                <a:schemeClr val="accent1"/>
              </a:solidFill>
              <a:latin typeface="Arial"/>
              <a:ea typeface="Arial"/>
              <a:cs typeface="Arial"/>
              <a:sym typeface="Arial"/>
            </a:endParaRPr>
          </a:p>
        </p:txBody>
      </p:sp>
      <p:sp>
        <p:nvSpPr>
          <p:cNvPr id="564" name="Google Shape;56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Data cleaning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Appendix - Customer Segmentation, Lasso</a:t>
            </a:r>
            <a:endParaRPr sz="2700"/>
          </a:p>
        </p:txBody>
      </p:sp>
      <p:sp>
        <p:nvSpPr>
          <p:cNvPr id="570" name="Google Shape;570;p44"/>
          <p:cNvSpPr txBox="1"/>
          <p:nvPr>
            <p:ph idx="1" type="body"/>
          </p:nvPr>
        </p:nvSpPr>
        <p:spPr>
          <a:xfrm>
            <a:off x="720000" y="1215750"/>
            <a:ext cx="1871400" cy="3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Lasso Output: </a:t>
            </a:r>
            <a:endParaRPr b="1">
              <a:latin typeface="Raleway"/>
              <a:ea typeface="Raleway"/>
              <a:cs typeface="Raleway"/>
              <a:sym typeface="Raleway"/>
            </a:endParaRPr>
          </a:p>
        </p:txBody>
      </p:sp>
      <p:pic>
        <p:nvPicPr>
          <p:cNvPr id="571" name="Google Shape;571;p44"/>
          <p:cNvPicPr preferRelativeResize="0"/>
          <p:nvPr/>
        </p:nvPicPr>
        <p:blipFill>
          <a:blip r:embed="rId3">
            <a:alphaModFix/>
          </a:blip>
          <a:stretch>
            <a:fillRect/>
          </a:stretch>
        </p:blipFill>
        <p:spPr>
          <a:xfrm>
            <a:off x="823200" y="1631200"/>
            <a:ext cx="3467915" cy="3054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Appendix - Customer Segmentation, Ridge</a:t>
            </a:r>
            <a:endParaRPr sz="2700"/>
          </a:p>
          <a:p>
            <a:pPr indent="0" lvl="0" marL="0" rtl="0" algn="l">
              <a:spcBef>
                <a:spcPts val="0"/>
              </a:spcBef>
              <a:spcAft>
                <a:spcPts val="0"/>
              </a:spcAft>
              <a:buNone/>
            </a:pPr>
            <a:r>
              <a:t/>
            </a:r>
            <a:endParaRPr/>
          </a:p>
        </p:txBody>
      </p:sp>
      <p:pic>
        <p:nvPicPr>
          <p:cNvPr id="577" name="Google Shape;577;p45"/>
          <p:cNvPicPr preferRelativeResize="0"/>
          <p:nvPr/>
        </p:nvPicPr>
        <p:blipFill>
          <a:blip r:embed="rId3">
            <a:alphaModFix/>
          </a:blip>
          <a:stretch>
            <a:fillRect/>
          </a:stretch>
        </p:blipFill>
        <p:spPr>
          <a:xfrm>
            <a:off x="719998" y="1559950"/>
            <a:ext cx="2669450" cy="3170925"/>
          </a:xfrm>
          <a:prstGeom prst="rect">
            <a:avLst/>
          </a:prstGeom>
          <a:noFill/>
          <a:ln>
            <a:noFill/>
          </a:ln>
        </p:spPr>
      </p:pic>
      <p:sp>
        <p:nvSpPr>
          <p:cNvPr id="578" name="Google Shape;578;p45"/>
          <p:cNvSpPr txBox="1"/>
          <p:nvPr>
            <p:ph idx="1" type="body"/>
          </p:nvPr>
        </p:nvSpPr>
        <p:spPr>
          <a:xfrm>
            <a:off x="720000" y="1202575"/>
            <a:ext cx="1871400" cy="3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Ridge Output:</a:t>
            </a:r>
            <a:endParaRPr b="1">
              <a:latin typeface="Raleway"/>
              <a:ea typeface="Raleway"/>
              <a:cs typeface="Raleway"/>
              <a:sym typeface="Raleway"/>
            </a:endParaRPr>
          </a:p>
        </p:txBody>
      </p:sp>
      <p:pic>
        <p:nvPicPr>
          <p:cNvPr id="579" name="Google Shape;579;p45"/>
          <p:cNvPicPr preferRelativeResize="0"/>
          <p:nvPr/>
        </p:nvPicPr>
        <p:blipFill>
          <a:blip r:embed="rId4">
            <a:alphaModFix/>
          </a:blip>
          <a:stretch>
            <a:fillRect/>
          </a:stretch>
        </p:blipFill>
        <p:spPr>
          <a:xfrm>
            <a:off x="3699725" y="1512775"/>
            <a:ext cx="2170925" cy="3218100"/>
          </a:xfrm>
          <a:prstGeom prst="rect">
            <a:avLst/>
          </a:prstGeom>
          <a:noFill/>
          <a:ln>
            <a:noFill/>
          </a:ln>
        </p:spPr>
      </p:pic>
      <p:pic>
        <p:nvPicPr>
          <p:cNvPr id="580" name="Google Shape;580;p45"/>
          <p:cNvPicPr preferRelativeResize="0"/>
          <p:nvPr/>
        </p:nvPicPr>
        <p:blipFill>
          <a:blip r:embed="rId5">
            <a:alphaModFix/>
          </a:blip>
          <a:stretch>
            <a:fillRect/>
          </a:stretch>
        </p:blipFill>
        <p:spPr>
          <a:xfrm>
            <a:off x="6089825" y="1512775"/>
            <a:ext cx="2592299" cy="1210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6"/>
          <p:cNvSpPr txBox="1"/>
          <p:nvPr>
            <p:ph type="title"/>
          </p:nvPr>
        </p:nvSpPr>
        <p:spPr>
          <a:xfrm>
            <a:off x="720000" y="445025"/>
            <a:ext cx="801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Appendix - Customer Segmentation, K-Means</a:t>
            </a:r>
            <a:endParaRPr sz="2700"/>
          </a:p>
          <a:p>
            <a:pPr indent="0" lvl="0" marL="0" rtl="0" algn="l">
              <a:spcBef>
                <a:spcPts val="0"/>
              </a:spcBef>
              <a:spcAft>
                <a:spcPts val="0"/>
              </a:spcAft>
              <a:buNone/>
            </a:pPr>
            <a:r>
              <a:t/>
            </a:r>
            <a:endParaRPr/>
          </a:p>
        </p:txBody>
      </p:sp>
      <p:sp>
        <p:nvSpPr>
          <p:cNvPr id="586" name="Google Shape;586;p46"/>
          <p:cNvSpPr txBox="1"/>
          <p:nvPr>
            <p:ph idx="1" type="body"/>
          </p:nvPr>
        </p:nvSpPr>
        <p:spPr>
          <a:xfrm>
            <a:off x="720000" y="1202575"/>
            <a:ext cx="6857100" cy="3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K-Means Customer Segmentation:</a:t>
            </a:r>
            <a:endParaRPr b="1">
              <a:latin typeface="Raleway"/>
              <a:ea typeface="Raleway"/>
              <a:cs typeface="Raleway"/>
              <a:sym typeface="Raleway"/>
            </a:endParaRPr>
          </a:p>
        </p:txBody>
      </p:sp>
      <p:pic>
        <p:nvPicPr>
          <p:cNvPr id="587" name="Google Shape;587;p46"/>
          <p:cNvPicPr preferRelativeResize="0"/>
          <p:nvPr/>
        </p:nvPicPr>
        <p:blipFill rotWithShape="1">
          <a:blip r:embed="rId3">
            <a:alphaModFix/>
          </a:blip>
          <a:srcRect b="0" l="0" r="12533" t="0"/>
          <a:stretch/>
        </p:blipFill>
        <p:spPr>
          <a:xfrm>
            <a:off x="407200" y="1697625"/>
            <a:ext cx="2620174" cy="2925849"/>
          </a:xfrm>
          <a:prstGeom prst="rect">
            <a:avLst/>
          </a:prstGeom>
          <a:noFill/>
          <a:ln>
            <a:noFill/>
          </a:ln>
        </p:spPr>
      </p:pic>
      <p:pic>
        <p:nvPicPr>
          <p:cNvPr id="588" name="Google Shape;588;p46"/>
          <p:cNvPicPr preferRelativeResize="0"/>
          <p:nvPr/>
        </p:nvPicPr>
        <p:blipFill rotWithShape="1">
          <a:blip r:embed="rId4">
            <a:alphaModFix/>
          </a:blip>
          <a:srcRect b="0" l="0" r="9869" t="0"/>
          <a:stretch/>
        </p:blipFill>
        <p:spPr>
          <a:xfrm>
            <a:off x="3228075" y="1697625"/>
            <a:ext cx="2620176" cy="2925853"/>
          </a:xfrm>
          <a:prstGeom prst="rect">
            <a:avLst/>
          </a:prstGeom>
          <a:noFill/>
          <a:ln>
            <a:noFill/>
          </a:ln>
        </p:spPr>
      </p:pic>
      <p:pic>
        <p:nvPicPr>
          <p:cNvPr id="589" name="Google Shape;589;p46"/>
          <p:cNvPicPr preferRelativeResize="0"/>
          <p:nvPr/>
        </p:nvPicPr>
        <p:blipFill>
          <a:blip r:embed="rId5">
            <a:alphaModFix/>
          </a:blip>
          <a:stretch>
            <a:fillRect/>
          </a:stretch>
        </p:blipFill>
        <p:spPr>
          <a:xfrm>
            <a:off x="6048950" y="1697625"/>
            <a:ext cx="2687858" cy="29258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7"/>
          <p:cNvSpPr txBox="1"/>
          <p:nvPr>
            <p:ph type="title"/>
          </p:nvPr>
        </p:nvSpPr>
        <p:spPr>
          <a:xfrm>
            <a:off x="720000" y="445025"/>
            <a:ext cx="806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Appendix - Customer Segmentation, K-Means</a:t>
            </a:r>
            <a:endParaRPr sz="2700"/>
          </a:p>
          <a:p>
            <a:pPr indent="0" lvl="0" marL="0" rtl="0" algn="l">
              <a:spcBef>
                <a:spcPts val="0"/>
              </a:spcBef>
              <a:spcAft>
                <a:spcPts val="0"/>
              </a:spcAft>
              <a:buNone/>
            </a:pPr>
            <a:r>
              <a:t/>
            </a:r>
            <a:endParaRPr/>
          </a:p>
        </p:txBody>
      </p:sp>
      <p:sp>
        <p:nvSpPr>
          <p:cNvPr id="595" name="Google Shape;595;p47"/>
          <p:cNvSpPr txBox="1"/>
          <p:nvPr>
            <p:ph idx="1" type="body"/>
          </p:nvPr>
        </p:nvSpPr>
        <p:spPr>
          <a:xfrm>
            <a:off x="720000" y="1202575"/>
            <a:ext cx="6857100" cy="3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K-Means Customer Segmentation:</a:t>
            </a:r>
            <a:endParaRPr b="1">
              <a:latin typeface="Raleway"/>
              <a:ea typeface="Raleway"/>
              <a:cs typeface="Raleway"/>
              <a:sym typeface="Raleway"/>
            </a:endParaRPr>
          </a:p>
        </p:txBody>
      </p:sp>
      <p:pic>
        <p:nvPicPr>
          <p:cNvPr id="596" name="Google Shape;596;p47"/>
          <p:cNvPicPr preferRelativeResize="0"/>
          <p:nvPr/>
        </p:nvPicPr>
        <p:blipFill>
          <a:blip r:embed="rId3">
            <a:alphaModFix/>
          </a:blip>
          <a:stretch>
            <a:fillRect/>
          </a:stretch>
        </p:blipFill>
        <p:spPr>
          <a:xfrm>
            <a:off x="355663" y="1697626"/>
            <a:ext cx="2708431" cy="2880224"/>
          </a:xfrm>
          <a:prstGeom prst="rect">
            <a:avLst/>
          </a:prstGeom>
          <a:noFill/>
          <a:ln>
            <a:noFill/>
          </a:ln>
        </p:spPr>
      </p:pic>
      <p:pic>
        <p:nvPicPr>
          <p:cNvPr id="597" name="Google Shape;597;p47"/>
          <p:cNvPicPr preferRelativeResize="0"/>
          <p:nvPr/>
        </p:nvPicPr>
        <p:blipFill>
          <a:blip r:embed="rId4">
            <a:alphaModFix/>
          </a:blip>
          <a:stretch>
            <a:fillRect/>
          </a:stretch>
        </p:blipFill>
        <p:spPr>
          <a:xfrm>
            <a:off x="3217784" y="1697625"/>
            <a:ext cx="2708430" cy="2880225"/>
          </a:xfrm>
          <a:prstGeom prst="rect">
            <a:avLst/>
          </a:prstGeom>
          <a:noFill/>
          <a:ln>
            <a:noFill/>
          </a:ln>
        </p:spPr>
      </p:pic>
      <p:pic>
        <p:nvPicPr>
          <p:cNvPr id="598" name="Google Shape;598;p47"/>
          <p:cNvPicPr preferRelativeResize="0"/>
          <p:nvPr/>
        </p:nvPicPr>
        <p:blipFill>
          <a:blip r:embed="rId5">
            <a:alphaModFix/>
          </a:blip>
          <a:stretch>
            <a:fillRect/>
          </a:stretch>
        </p:blipFill>
        <p:spPr>
          <a:xfrm>
            <a:off x="6079907" y="1697615"/>
            <a:ext cx="2708430" cy="28648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Repurchase (logic)</a:t>
            </a:r>
            <a:endParaRPr/>
          </a:p>
        </p:txBody>
      </p:sp>
      <p:pic>
        <p:nvPicPr>
          <p:cNvPr id="604" name="Google Shape;604;p48"/>
          <p:cNvPicPr preferRelativeResize="0"/>
          <p:nvPr/>
        </p:nvPicPr>
        <p:blipFill>
          <a:blip r:embed="rId3">
            <a:alphaModFix/>
          </a:blip>
          <a:stretch>
            <a:fillRect/>
          </a:stretch>
        </p:blipFill>
        <p:spPr>
          <a:xfrm>
            <a:off x="228600" y="1420525"/>
            <a:ext cx="4114975" cy="1744675"/>
          </a:xfrm>
          <a:prstGeom prst="rect">
            <a:avLst/>
          </a:prstGeom>
          <a:noFill/>
          <a:ln>
            <a:noFill/>
          </a:ln>
        </p:spPr>
      </p:pic>
      <p:pic>
        <p:nvPicPr>
          <p:cNvPr id="605" name="Google Shape;605;p48"/>
          <p:cNvPicPr preferRelativeResize="0"/>
          <p:nvPr/>
        </p:nvPicPr>
        <p:blipFill>
          <a:blip r:embed="rId4">
            <a:alphaModFix/>
          </a:blip>
          <a:stretch>
            <a:fillRect/>
          </a:stretch>
        </p:blipFill>
        <p:spPr>
          <a:xfrm>
            <a:off x="4590850" y="1420525"/>
            <a:ext cx="4192524" cy="1744675"/>
          </a:xfrm>
          <a:prstGeom prst="rect">
            <a:avLst/>
          </a:prstGeom>
          <a:noFill/>
          <a:ln>
            <a:noFill/>
          </a:ln>
        </p:spPr>
      </p:pic>
      <p:pic>
        <p:nvPicPr>
          <p:cNvPr id="606" name="Google Shape;606;p48"/>
          <p:cNvPicPr preferRelativeResize="0"/>
          <p:nvPr/>
        </p:nvPicPr>
        <p:blipFill>
          <a:blip r:embed="rId5">
            <a:alphaModFix/>
          </a:blip>
          <a:stretch>
            <a:fillRect/>
          </a:stretch>
        </p:blipFill>
        <p:spPr>
          <a:xfrm>
            <a:off x="228600" y="3417375"/>
            <a:ext cx="4114974" cy="1714575"/>
          </a:xfrm>
          <a:prstGeom prst="rect">
            <a:avLst/>
          </a:prstGeom>
          <a:noFill/>
          <a:ln>
            <a:noFill/>
          </a:ln>
        </p:spPr>
      </p:pic>
      <p:pic>
        <p:nvPicPr>
          <p:cNvPr id="607" name="Google Shape;607;p48"/>
          <p:cNvPicPr preferRelativeResize="0"/>
          <p:nvPr/>
        </p:nvPicPr>
        <p:blipFill>
          <a:blip r:embed="rId6">
            <a:alphaModFix/>
          </a:blip>
          <a:stretch>
            <a:fillRect/>
          </a:stretch>
        </p:blipFill>
        <p:spPr>
          <a:xfrm>
            <a:off x="4590850" y="3399800"/>
            <a:ext cx="4192524" cy="1749700"/>
          </a:xfrm>
          <a:prstGeom prst="rect">
            <a:avLst/>
          </a:prstGeom>
          <a:noFill/>
          <a:ln>
            <a:noFill/>
          </a:ln>
        </p:spPr>
      </p:pic>
      <p:sp>
        <p:nvSpPr>
          <p:cNvPr id="608" name="Google Shape;608;p48"/>
          <p:cNvSpPr txBox="1"/>
          <p:nvPr/>
        </p:nvSpPr>
        <p:spPr>
          <a:xfrm>
            <a:off x="256600" y="1091275"/>
            <a:ext cx="17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Raleway Medium"/>
                <a:ea typeface="Raleway Medium"/>
                <a:cs typeface="Raleway Medium"/>
                <a:sym typeface="Raleway Medium"/>
              </a:rPr>
              <a:t>Group A (&lt; $100)</a:t>
            </a:r>
            <a:endParaRPr sz="1200">
              <a:solidFill>
                <a:schemeClr val="accent1"/>
              </a:solidFill>
              <a:latin typeface="Raleway Medium"/>
              <a:ea typeface="Raleway Medium"/>
              <a:cs typeface="Raleway Medium"/>
              <a:sym typeface="Raleway Medium"/>
            </a:endParaRPr>
          </a:p>
        </p:txBody>
      </p:sp>
      <p:sp>
        <p:nvSpPr>
          <p:cNvPr id="609" name="Google Shape;609;p48"/>
          <p:cNvSpPr txBox="1"/>
          <p:nvPr/>
        </p:nvSpPr>
        <p:spPr>
          <a:xfrm>
            <a:off x="4600000" y="1091275"/>
            <a:ext cx="187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Raleway Medium"/>
                <a:ea typeface="Raleway Medium"/>
                <a:cs typeface="Raleway Medium"/>
                <a:sym typeface="Raleway Medium"/>
              </a:rPr>
              <a:t>Group B ( $100 ~ $300)</a:t>
            </a:r>
            <a:endParaRPr sz="1200">
              <a:solidFill>
                <a:schemeClr val="accent1"/>
              </a:solidFill>
              <a:latin typeface="Raleway Medium"/>
              <a:ea typeface="Raleway Medium"/>
              <a:cs typeface="Raleway Medium"/>
              <a:sym typeface="Raleway Medium"/>
            </a:endParaRPr>
          </a:p>
        </p:txBody>
      </p:sp>
      <p:sp>
        <p:nvSpPr>
          <p:cNvPr id="610" name="Google Shape;610;p48"/>
          <p:cNvSpPr txBox="1"/>
          <p:nvPr/>
        </p:nvSpPr>
        <p:spPr>
          <a:xfrm>
            <a:off x="256600" y="3104575"/>
            <a:ext cx="187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Raleway Medium"/>
                <a:ea typeface="Raleway Medium"/>
                <a:cs typeface="Raleway Medium"/>
                <a:sym typeface="Raleway Medium"/>
              </a:rPr>
              <a:t>Group C ( $300 ~ $500)</a:t>
            </a:r>
            <a:endParaRPr sz="1200">
              <a:solidFill>
                <a:schemeClr val="accent1"/>
              </a:solidFill>
              <a:latin typeface="Raleway Medium"/>
              <a:ea typeface="Raleway Medium"/>
              <a:cs typeface="Raleway Medium"/>
              <a:sym typeface="Raleway Medium"/>
            </a:endParaRPr>
          </a:p>
        </p:txBody>
      </p:sp>
      <p:sp>
        <p:nvSpPr>
          <p:cNvPr id="611" name="Google Shape;611;p48"/>
          <p:cNvSpPr txBox="1"/>
          <p:nvPr/>
        </p:nvSpPr>
        <p:spPr>
          <a:xfrm>
            <a:off x="4590850" y="3104575"/>
            <a:ext cx="17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Raleway Medium"/>
                <a:ea typeface="Raleway Medium"/>
                <a:cs typeface="Raleway Medium"/>
                <a:sym typeface="Raleway Medium"/>
              </a:rPr>
              <a:t>Group D (&gt; $500)</a:t>
            </a:r>
            <a:endParaRPr sz="1200">
              <a:solidFill>
                <a:schemeClr val="accent1"/>
              </a:solidFill>
              <a:latin typeface="Raleway Medium"/>
              <a:ea typeface="Raleway Medium"/>
              <a:cs typeface="Raleway Medium"/>
              <a:sym typeface="Raleway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Repurchase (RF)</a:t>
            </a:r>
            <a:endParaRPr/>
          </a:p>
        </p:txBody>
      </p:sp>
      <p:pic>
        <p:nvPicPr>
          <p:cNvPr id="617" name="Google Shape;617;p49"/>
          <p:cNvPicPr preferRelativeResize="0"/>
          <p:nvPr/>
        </p:nvPicPr>
        <p:blipFill>
          <a:blip r:embed="rId3">
            <a:alphaModFix/>
          </a:blip>
          <a:stretch>
            <a:fillRect/>
          </a:stretch>
        </p:blipFill>
        <p:spPr>
          <a:xfrm>
            <a:off x="960200" y="1775725"/>
            <a:ext cx="4380826" cy="3037374"/>
          </a:xfrm>
          <a:prstGeom prst="rect">
            <a:avLst/>
          </a:prstGeom>
          <a:noFill/>
          <a:ln>
            <a:noFill/>
          </a:ln>
        </p:spPr>
      </p:pic>
      <p:sp>
        <p:nvSpPr>
          <p:cNvPr id="618" name="Google Shape;618;p49"/>
          <p:cNvSpPr txBox="1"/>
          <p:nvPr/>
        </p:nvSpPr>
        <p:spPr>
          <a:xfrm>
            <a:off x="903875" y="1368675"/>
            <a:ext cx="17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Raleway Medium"/>
                <a:ea typeface="Raleway Medium"/>
                <a:cs typeface="Raleway Medium"/>
                <a:sym typeface="Raleway Medium"/>
              </a:rPr>
              <a:t>Group A (&lt; $100)</a:t>
            </a:r>
            <a:endParaRPr sz="1200">
              <a:solidFill>
                <a:schemeClr val="accent1"/>
              </a:solidFill>
              <a:latin typeface="Raleway Medium"/>
              <a:ea typeface="Raleway Medium"/>
              <a:cs typeface="Raleway Medium"/>
              <a:sym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Repurchase (RF)</a:t>
            </a:r>
            <a:endParaRPr/>
          </a:p>
        </p:txBody>
      </p:sp>
      <p:pic>
        <p:nvPicPr>
          <p:cNvPr id="624" name="Google Shape;624;p50"/>
          <p:cNvPicPr preferRelativeResize="0"/>
          <p:nvPr/>
        </p:nvPicPr>
        <p:blipFill>
          <a:blip r:embed="rId3">
            <a:alphaModFix/>
          </a:blip>
          <a:stretch>
            <a:fillRect/>
          </a:stretch>
        </p:blipFill>
        <p:spPr>
          <a:xfrm>
            <a:off x="943050" y="1833175"/>
            <a:ext cx="4376001" cy="3016750"/>
          </a:xfrm>
          <a:prstGeom prst="rect">
            <a:avLst/>
          </a:prstGeom>
          <a:noFill/>
          <a:ln>
            <a:noFill/>
          </a:ln>
        </p:spPr>
      </p:pic>
      <p:sp>
        <p:nvSpPr>
          <p:cNvPr id="625" name="Google Shape;625;p50"/>
          <p:cNvSpPr txBox="1"/>
          <p:nvPr/>
        </p:nvSpPr>
        <p:spPr>
          <a:xfrm>
            <a:off x="943050" y="1380225"/>
            <a:ext cx="187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Raleway Medium"/>
                <a:ea typeface="Raleway Medium"/>
                <a:cs typeface="Raleway Medium"/>
                <a:sym typeface="Raleway Medium"/>
              </a:rPr>
              <a:t>Group B ( $100 ~ $300)</a:t>
            </a:r>
            <a:endParaRPr sz="1200">
              <a:solidFill>
                <a:schemeClr val="accent1"/>
              </a:solidFill>
              <a:latin typeface="Raleway Medium"/>
              <a:ea typeface="Raleway Medium"/>
              <a:cs typeface="Raleway Medium"/>
              <a:sym typeface="Raleway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4"/>
          <p:cNvPicPr preferRelativeResize="0"/>
          <p:nvPr/>
        </p:nvPicPr>
        <p:blipFill>
          <a:blip r:embed="rId3">
            <a:alphaModFix/>
          </a:blip>
          <a:stretch>
            <a:fillRect/>
          </a:stretch>
        </p:blipFill>
        <p:spPr>
          <a:xfrm>
            <a:off x="6103325" y="1437176"/>
            <a:ext cx="2882425" cy="2844525"/>
          </a:xfrm>
          <a:prstGeom prst="rect">
            <a:avLst/>
          </a:prstGeom>
          <a:noFill/>
          <a:ln>
            <a:noFill/>
          </a:ln>
        </p:spPr>
      </p:pic>
      <p:pic>
        <p:nvPicPr>
          <p:cNvPr id="177" name="Google Shape;177;p24"/>
          <p:cNvPicPr preferRelativeResize="0"/>
          <p:nvPr/>
        </p:nvPicPr>
        <p:blipFill>
          <a:blip r:embed="rId3">
            <a:alphaModFix/>
          </a:blip>
          <a:stretch>
            <a:fillRect/>
          </a:stretch>
        </p:blipFill>
        <p:spPr>
          <a:xfrm>
            <a:off x="3132475" y="1437176"/>
            <a:ext cx="2882425" cy="2844525"/>
          </a:xfrm>
          <a:prstGeom prst="rect">
            <a:avLst/>
          </a:prstGeom>
          <a:noFill/>
          <a:ln>
            <a:noFill/>
          </a:ln>
        </p:spPr>
      </p:pic>
      <p:pic>
        <p:nvPicPr>
          <p:cNvPr id="178" name="Google Shape;178;p24"/>
          <p:cNvPicPr preferRelativeResize="0"/>
          <p:nvPr/>
        </p:nvPicPr>
        <p:blipFill>
          <a:blip r:embed="rId3">
            <a:alphaModFix/>
          </a:blip>
          <a:stretch>
            <a:fillRect/>
          </a:stretch>
        </p:blipFill>
        <p:spPr>
          <a:xfrm>
            <a:off x="161625" y="1437176"/>
            <a:ext cx="2882425" cy="2844525"/>
          </a:xfrm>
          <a:prstGeom prst="rect">
            <a:avLst/>
          </a:prstGeom>
          <a:noFill/>
          <a:ln>
            <a:noFill/>
          </a:ln>
        </p:spPr>
      </p:pic>
      <p:sp>
        <p:nvSpPr>
          <p:cNvPr id="179" name="Google Shape;17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HP</a:t>
            </a:r>
            <a:r>
              <a:rPr lang="en"/>
              <a:t> at a Glance</a:t>
            </a:r>
            <a:endParaRPr/>
          </a:p>
        </p:txBody>
      </p:sp>
      <p:grpSp>
        <p:nvGrpSpPr>
          <p:cNvPr id="180" name="Google Shape;180;p24"/>
          <p:cNvGrpSpPr/>
          <p:nvPr/>
        </p:nvGrpSpPr>
        <p:grpSpPr>
          <a:xfrm>
            <a:off x="1143187" y="2145072"/>
            <a:ext cx="919281" cy="847718"/>
            <a:chOff x="-62148800" y="3377700"/>
            <a:chExt cx="311125" cy="316750"/>
          </a:xfrm>
        </p:grpSpPr>
        <p:sp>
          <p:nvSpPr>
            <p:cNvPr id="181" name="Google Shape;181;p2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4"/>
          <p:cNvSpPr txBox="1"/>
          <p:nvPr/>
        </p:nvSpPr>
        <p:spPr>
          <a:xfrm>
            <a:off x="161625" y="3154275"/>
            <a:ext cx="2882400" cy="527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300">
                <a:solidFill>
                  <a:schemeClr val="accent4"/>
                </a:solidFill>
                <a:latin typeface="Raleway ExtraBold"/>
                <a:ea typeface="Raleway ExtraBold"/>
                <a:cs typeface="Raleway ExtraBold"/>
                <a:sym typeface="Raleway ExtraBold"/>
              </a:rPr>
              <a:t>Industry Leader</a:t>
            </a:r>
            <a:endParaRPr sz="2300">
              <a:solidFill>
                <a:schemeClr val="accent4"/>
              </a:solidFill>
              <a:latin typeface="Raleway ExtraBold"/>
              <a:ea typeface="Raleway ExtraBold"/>
              <a:cs typeface="Raleway ExtraBold"/>
              <a:sym typeface="Raleway ExtraBold"/>
            </a:endParaRPr>
          </a:p>
        </p:txBody>
      </p:sp>
      <p:sp>
        <p:nvSpPr>
          <p:cNvPr id="184" name="Google Shape;184;p24"/>
          <p:cNvSpPr txBox="1"/>
          <p:nvPr/>
        </p:nvSpPr>
        <p:spPr>
          <a:xfrm>
            <a:off x="6103325" y="3105375"/>
            <a:ext cx="2882400" cy="62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lang="en" sz="2400">
                <a:solidFill>
                  <a:schemeClr val="accent1"/>
                </a:solidFill>
                <a:latin typeface="Raleway ExtraBold"/>
                <a:ea typeface="Raleway ExtraBold"/>
                <a:cs typeface="Raleway ExtraBold"/>
                <a:sym typeface="Raleway ExtraBold"/>
              </a:rPr>
              <a:t>Business Areas</a:t>
            </a:r>
            <a:endParaRPr b="0" i="0" sz="2400" u="none" cap="none" strike="noStrike">
              <a:solidFill>
                <a:schemeClr val="dk2"/>
              </a:solidFill>
              <a:latin typeface="Raleway ExtraBold"/>
              <a:ea typeface="Raleway ExtraBold"/>
              <a:cs typeface="Raleway ExtraBold"/>
              <a:sym typeface="Raleway ExtraBold"/>
            </a:endParaRPr>
          </a:p>
        </p:txBody>
      </p:sp>
      <p:sp>
        <p:nvSpPr>
          <p:cNvPr id="185" name="Google Shape;185;p24"/>
          <p:cNvSpPr txBox="1"/>
          <p:nvPr/>
        </p:nvSpPr>
        <p:spPr>
          <a:xfrm>
            <a:off x="3445163" y="2037931"/>
            <a:ext cx="21180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700">
                <a:solidFill>
                  <a:schemeClr val="dk2"/>
                </a:solidFill>
                <a:latin typeface="Comfortaa"/>
                <a:ea typeface="Comfortaa"/>
                <a:cs typeface="Comfortaa"/>
                <a:sym typeface="Comfortaa"/>
              </a:rPr>
              <a:t>24.5</a:t>
            </a:r>
            <a:r>
              <a:rPr b="1" lang="en" sz="2100">
                <a:solidFill>
                  <a:schemeClr val="dk2"/>
                </a:solidFill>
                <a:latin typeface="Comfortaa"/>
                <a:ea typeface="Comfortaa"/>
                <a:cs typeface="Comfortaa"/>
                <a:sym typeface="Comfortaa"/>
              </a:rPr>
              <a:t>%</a:t>
            </a:r>
            <a:endParaRPr sz="2100">
              <a:latin typeface="Comfortaa"/>
              <a:ea typeface="Comfortaa"/>
              <a:cs typeface="Comfortaa"/>
              <a:sym typeface="Comfortaa"/>
            </a:endParaRPr>
          </a:p>
        </p:txBody>
      </p:sp>
      <p:sp>
        <p:nvSpPr>
          <p:cNvPr id="186" name="Google Shape;186;p24"/>
          <p:cNvSpPr txBox="1"/>
          <p:nvPr/>
        </p:nvSpPr>
        <p:spPr>
          <a:xfrm>
            <a:off x="3132475" y="3154275"/>
            <a:ext cx="2882400" cy="527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accent3"/>
                </a:solidFill>
                <a:latin typeface="Raleway ExtraBold"/>
                <a:ea typeface="Raleway ExtraBold"/>
                <a:cs typeface="Raleway ExtraBold"/>
                <a:sym typeface="Raleway ExtraBold"/>
              </a:rPr>
              <a:t>Market Share</a:t>
            </a:r>
            <a:endParaRPr sz="2400">
              <a:solidFill>
                <a:schemeClr val="accent3"/>
              </a:solidFill>
              <a:latin typeface="Raleway ExtraBold"/>
              <a:ea typeface="Raleway ExtraBold"/>
              <a:cs typeface="Raleway ExtraBold"/>
              <a:sym typeface="Raleway ExtraBold"/>
            </a:endParaRPr>
          </a:p>
        </p:txBody>
      </p:sp>
      <p:sp>
        <p:nvSpPr>
          <p:cNvPr id="187" name="Google Shape;187;p24"/>
          <p:cNvSpPr txBox="1"/>
          <p:nvPr/>
        </p:nvSpPr>
        <p:spPr>
          <a:xfrm>
            <a:off x="6415538" y="2037931"/>
            <a:ext cx="21180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700">
                <a:solidFill>
                  <a:schemeClr val="dk2"/>
                </a:solidFill>
                <a:latin typeface="Comfortaa"/>
                <a:ea typeface="Comfortaa"/>
                <a:cs typeface="Comfortaa"/>
                <a:sym typeface="Comfortaa"/>
              </a:rPr>
              <a:t>3</a:t>
            </a:r>
            <a:endParaRPr sz="2100">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Repurchase (RF)</a:t>
            </a:r>
            <a:endParaRPr/>
          </a:p>
        </p:txBody>
      </p:sp>
      <p:pic>
        <p:nvPicPr>
          <p:cNvPr id="631" name="Google Shape;631;p51"/>
          <p:cNvPicPr preferRelativeResize="0"/>
          <p:nvPr/>
        </p:nvPicPr>
        <p:blipFill>
          <a:blip r:embed="rId3">
            <a:alphaModFix/>
          </a:blip>
          <a:stretch>
            <a:fillRect/>
          </a:stretch>
        </p:blipFill>
        <p:spPr>
          <a:xfrm>
            <a:off x="1023150" y="1804600"/>
            <a:ext cx="4418001" cy="3080000"/>
          </a:xfrm>
          <a:prstGeom prst="rect">
            <a:avLst/>
          </a:prstGeom>
          <a:noFill/>
          <a:ln>
            <a:noFill/>
          </a:ln>
        </p:spPr>
      </p:pic>
      <p:sp>
        <p:nvSpPr>
          <p:cNvPr id="632" name="Google Shape;632;p51"/>
          <p:cNvSpPr txBox="1"/>
          <p:nvPr/>
        </p:nvSpPr>
        <p:spPr>
          <a:xfrm>
            <a:off x="1023150" y="1400775"/>
            <a:ext cx="187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Raleway Medium"/>
                <a:ea typeface="Raleway Medium"/>
                <a:cs typeface="Raleway Medium"/>
                <a:sym typeface="Raleway Medium"/>
              </a:rPr>
              <a:t>Group C ( $300 ~ $500)</a:t>
            </a:r>
            <a:endParaRPr sz="1200">
              <a:solidFill>
                <a:schemeClr val="accent1"/>
              </a:solidFill>
              <a:latin typeface="Raleway Medium"/>
              <a:ea typeface="Raleway Medium"/>
              <a:cs typeface="Raleway Medium"/>
              <a:sym typeface="Raleway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Repurchase (RF)</a:t>
            </a:r>
            <a:endParaRPr/>
          </a:p>
        </p:txBody>
      </p:sp>
      <p:pic>
        <p:nvPicPr>
          <p:cNvPr id="638" name="Google Shape;638;p52"/>
          <p:cNvPicPr preferRelativeResize="0"/>
          <p:nvPr/>
        </p:nvPicPr>
        <p:blipFill>
          <a:blip r:embed="rId3">
            <a:alphaModFix/>
          </a:blip>
          <a:stretch>
            <a:fillRect/>
          </a:stretch>
        </p:blipFill>
        <p:spPr>
          <a:xfrm>
            <a:off x="904725" y="1682600"/>
            <a:ext cx="4482725" cy="3167326"/>
          </a:xfrm>
          <a:prstGeom prst="rect">
            <a:avLst/>
          </a:prstGeom>
          <a:noFill/>
          <a:ln>
            <a:noFill/>
          </a:ln>
        </p:spPr>
      </p:pic>
      <p:sp>
        <p:nvSpPr>
          <p:cNvPr id="639" name="Google Shape;639;p52"/>
          <p:cNvSpPr txBox="1"/>
          <p:nvPr/>
        </p:nvSpPr>
        <p:spPr>
          <a:xfrm>
            <a:off x="904725" y="1308325"/>
            <a:ext cx="17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Raleway Medium"/>
                <a:ea typeface="Raleway Medium"/>
                <a:cs typeface="Raleway Medium"/>
                <a:sym typeface="Raleway Medium"/>
              </a:rPr>
              <a:t>Group D (&gt; $500)</a:t>
            </a:r>
            <a:endParaRPr sz="1200">
              <a:solidFill>
                <a:schemeClr val="accent1"/>
              </a:solidFill>
              <a:latin typeface="Raleway Medium"/>
              <a:ea typeface="Raleway Medium"/>
              <a:cs typeface="Raleway Medium"/>
              <a:sym typeface="Raleway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Appendix - </a:t>
            </a:r>
            <a:r>
              <a:rPr lang="en"/>
              <a:t>Data Descriptions</a:t>
            </a:r>
            <a:endParaRPr>
              <a:solidFill>
                <a:schemeClr val="dk2"/>
              </a:solidFill>
            </a:endParaRPr>
          </a:p>
        </p:txBody>
      </p:sp>
      <p:sp>
        <p:nvSpPr>
          <p:cNvPr id="645" name="Google Shape;645;p53"/>
          <p:cNvSpPr txBox="1"/>
          <p:nvPr/>
        </p:nvSpPr>
        <p:spPr>
          <a:xfrm>
            <a:off x="249550" y="2147313"/>
            <a:ext cx="2636700" cy="47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 sz="2400">
                <a:solidFill>
                  <a:schemeClr val="dk2"/>
                </a:solidFill>
                <a:latin typeface="Raleway ExtraBold"/>
                <a:ea typeface="Raleway ExtraBold"/>
                <a:cs typeface="Raleway ExtraBold"/>
                <a:sym typeface="Raleway ExtraBold"/>
              </a:rPr>
              <a:t>2,169,286 </a:t>
            </a:r>
            <a:r>
              <a:rPr lang="en" sz="2400">
                <a:solidFill>
                  <a:schemeClr val="dk1"/>
                </a:solidFill>
                <a:latin typeface="Raleway ExtraBold"/>
                <a:ea typeface="Raleway ExtraBold"/>
                <a:cs typeface="Raleway ExtraBold"/>
                <a:sym typeface="Raleway ExtraBold"/>
              </a:rPr>
              <a:t>rows</a:t>
            </a:r>
            <a:endParaRPr b="0" i="0" sz="2400" u="none" cap="none" strike="noStrike">
              <a:solidFill>
                <a:schemeClr val="dk1"/>
              </a:solidFill>
              <a:latin typeface="Raleway ExtraBold"/>
              <a:ea typeface="Raleway ExtraBold"/>
              <a:cs typeface="Raleway ExtraBold"/>
              <a:sym typeface="Raleway ExtraBold"/>
            </a:endParaRPr>
          </a:p>
        </p:txBody>
      </p:sp>
      <p:sp>
        <p:nvSpPr>
          <p:cNvPr id="646" name="Google Shape;646;p53"/>
          <p:cNvSpPr txBox="1"/>
          <p:nvPr/>
        </p:nvSpPr>
        <p:spPr>
          <a:xfrm>
            <a:off x="249550" y="2669088"/>
            <a:ext cx="2636700" cy="47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 sz="2400">
                <a:solidFill>
                  <a:schemeClr val="dk2"/>
                </a:solidFill>
                <a:latin typeface="Raleway ExtraBold"/>
                <a:ea typeface="Raleway ExtraBold"/>
                <a:cs typeface="Raleway ExtraBold"/>
                <a:sym typeface="Raleway ExtraBold"/>
              </a:rPr>
              <a:t>75 </a:t>
            </a:r>
            <a:r>
              <a:rPr lang="en" sz="2400">
                <a:solidFill>
                  <a:schemeClr val="dk1"/>
                </a:solidFill>
                <a:latin typeface="Raleway ExtraBold"/>
                <a:ea typeface="Raleway ExtraBold"/>
                <a:cs typeface="Raleway ExtraBold"/>
                <a:sym typeface="Raleway ExtraBold"/>
              </a:rPr>
              <a:t>columns</a:t>
            </a:r>
            <a:endParaRPr b="0" i="0" sz="2400" u="none" cap="none" strike="noStrike">
              <a:solidFill>
                <a:schemeClr val="dk1"/>
              </a:solidFill>
              <a:latin typeface="Raleway ExtraBold"/>
              <a:ea typeface="Raleway ExtraBold"/>
              <a:cs typeface="Raleway ExtraBold"/>
              <a:sym typeface="Raleway ExtraBold"/>
            </a:endParaRPr>
          </a:p>
        </p:txBody>
      </p:sp>
      <p:sp>
        <p:nvSpPr>
          <p:cNvPr id="647" name="Google Shape;647;p53"/>
          <p:cNvSpPr txBox="1"/>
          <p:nvPr/>
        </p:nvSpPr>
        <p:spPr>
          <a:xfrm>
            <a:off x="4756900" y="1930900"/>
            <a:ext cx="4196400" cy="14328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Basic customer and product info</a:t>
            </a:r>
            <a:endParaRPr sz="1600">
              <a:solidFill>
                <a:schemeClr val="dk1"/>
              </a:solidFill>
              <a:latin typeface="Raleway"/>
              <a:ea typeface="Raleway"/>
              <a:cs typeface="Raleway"/>
              <a:sym typeface="Raleway"/>
            </a:endParaRPr>
          </a:p>
          <a:p>
            <a:pPr indent="-330200" lvl="0" marL="457200" marR="0" rtl="0" algn="l">
              <a:lnSpc>
                <a:spcPct val="100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Customer demographics</a:t>
            </a:r>
            <a:endParaRPr sz="1600">
              <a:solidFill>
                <a:schemeClr val="dk1"/>
              </a:solidFill>
              <a:latin typeface="Raleway"/>
              <a:ea typeface="Raleway"/>
              <a:cs typeface="Raleway"/>
              <a:sym typeface="Raleway"/>
            </a:endParaRPr>
          </a:p>
          <a:p>
            <a:pPr indent="-330200" lvl="0" marL="457200" marR="0" rtl="0" algn="l">
              <a:lnSpc>
                <a:spcPct val="100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Customer interest and behavioral info</a:t>
            </a:r>
            <a:endParaRPr sz="1600">
              <a:solidFill>
                <a:schemeClr val="dk1"/>
              </a:solidFill>
              <a:latin typeface="Raleway"/>
              <a:ea typeface="Raleway"/>
              <a:cs typeface="Raleway"/>
              <a:sym typeface="Raleway"/>
            </a:endParaRPr>
          </a:p>
          <a:p>
            <a:pPr indent="-330200" lvl="0" marL="457200" marR="0" rtl="0" algn="l">
              <a:lnSpc>
                <a:spcPct val="100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Customer product usage info</a:t>
            </a:r>
            <a:endParaRPr sz="1600">
              <a:solidFill>
                <a:schemeClr val="dk1"/>
              </a:solidFill>
              <a:latin typeface="Raleway"/>
              <a:ea typeface="Raleway"/>
              <a:cs typeface="Raleway"/>
              <a:sym typeface="Raleway"/>
            </a:endParaRPr>
          </a:p>
        </p:txBody>
      </p:sp>
      <p:grpSp>
        <p:nvGrpSpPr>
          <p:cNvPr id="648" name="Google Shape;648;p53"/>
          <p:cNvGrpSpPr/>
          <p:nvPr/>
        </p:nvGrpSpPr>
        <p:grpSpPr>
          <a:xfrm>
            <a:off x="3074487" y="2147309"/>
            <a:ext cx="1072712" cy="999981"/>
            <a:chOff x="-3771675" y="3971775"/>
            <a:chExt cx="291300" cy="292025"/>
          </a:xfrm>
        </p:grpSpPr>
        <p:sp>
          <p:nvSpPr>
            <p:cNvPr id="649" name="Google Shape;649;p5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5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5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54" name="Google Shape;654;p53"/>
          <p:cNvCxnSpPr/>
          <p:nvPr/>
        </p:nvCxnSpPr>
        <p:spPr>
          <a:xfrm>
            <a:off x="4462750" y="1447950"/>
            <a:ext cx="43200" cy="30687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Appendix: </a:t>
            </a:r>
            <a:r>
              <a:rPr lang="en"/>
              <a:t>Printer Products</a:t>
            </a:r>
            <a:endParaRPr>
              <a:solidFill>
                <a:schemeClr val="dk2"/>
              </a:solidFill>
            </a:endParaRPr>
          </a:p>
        </p:txBody>
      </p:sp>
      <p:sp>
        <p:nvSpPr>
          <p:cNvPr id="660" name="Google Shape;660;p54"/>
          <p:cNvSpPr txBox="1"/>
          <p:nvPr/>
        </p:nvSpPr>
        <p:spPr>
          <a:xfrm>
            <a:off x="858025" y="1721750"/>
            <a:ext cx="1757100" cy="4197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 sz="2400">
                <a:solidFill>
                  <a:schemeClr val="dk2"/>
                </a:solidFill>
                <a:latin typeface="Raleway ExtraBold"/>
                <a:ea typeface="Raleway ExtraBold"/>
                <a:cs typeface="Raleway ExtraBold"/>
                <a:sym typeface="Raleway ExtraBold"/>
              </a:rPr>
              <a:t>DeskJet</a:t>
            </a:r>
            <a:endParaRPr b="0" i="0" sz="2400" u="none" cap="none" strike="noStrike">
              <a:solidFill>
                <a:schemeClr val="dk2"/>
              </a:solidFill>
              <a:latin typeface="Raleway ExtraBold"/>
              <a:ea typeface="Raleway ExtraBold"/>
              <a:cs typeface="Raleway ExtraBold"/>
              <a:sym typeface="Raleway ExtraBold"/>
            </a:endParaRPr>
          </a:p>
        </p:txBody>
      </p:sp>
      <p:sp>
        <p:nvSpPr>
          <p:cNvPr id="661" name="Google Shape;661;p54"/>
          <p:cNvSpPr txBox="1"/>
          <p:nvPr/>
        </p:nvSpPr>
        <p:spPr>
          <a:xfrm>
            <a:off x="858025" y="2863272"/>
            <a:ext cx="1757100" cy="4197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en" sz="2400">
                <a:solidFill>
                  <a:schemeClr val="dk2"/>
                </a:solidFill>
                <a:latin typeface="Raleway ExtraBold"/>
                <a:ea typeface="Raleway ExtraBold"/>
                <a:cs typeface="Raleway ExtraBold"/>
                <a:sym typeface="Raleway ExtraBold"/>
              </a:rPr>
              <a:t>ENVY</a:t>
            </a:r>
            <a:endParaRPr b="0" i="0" sz="2400" u="none" cap="none" strike="noStrike">
              <a:solidFill>
                <a:schemeClr val="dk2"/>
              </a:solidFill>
              <a:latin typeface="Raleway ExtraBold"/>
              <a:ea typeface="Raleway ExtraBold"/>
              <a:cs typeface="Raleway ExtraBold"/>
              <a:sym typeface="Raleway ExtraBold"/>
            </a:endParaRPr>
          </a:p>
        </p:txBody>
      </p:sp>
      <p:sp>
        <p:nvSpPr>
          <p:cNvPr id="662" name="Google Shape;662;p54"/>
          <p:cNvSpPr txBox="1"/>
          <p:nvPr/>
        </p:nvSpPr>
        <p:spPr>
          <a:xfrm>
            <a:off x="6528875" y="1721750"/>
            <a:ext cx="1757100" cy="41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chemeClr val="dk2"/>
                </a:solidFill>
                <a:latin typeface="Raleway ExtraBold"/>
                <a:ea typeface="Raleway ExtraBold"/>
                <a:cs typeface="Raleway ExtraBold"/>
                <a:sym typeface="Raleway ExtraBold"/>
              </a:rPr>
              <a:t>OfficeJet</a:t>
            </a:r>
            <a:endParaRPr b="0" i="0" sz="2400" u="none" cap="none" strike="noStrike">
              <a:solidFill>
                <a:schemeClr val="dk2"/>
              </a:solidFill>
              <a:latin typeface="Raleway ExtraBold"/>
              <a:ea typeface="Raleway ExtraBold"/>
              <a:cs typeface="Raleway ExtraBold"/>
              <a:sym typeface="Raleway ExtraBold"/>
            </a:endParaRPr>
          </a:p>
        </p:txBody>
      </p:sp>
      <p:sp>
        <p:nvSpPr>
          <p:cNvPr id="663" name="Google Shape;663;p54"/>
          <p:cNvSpPr txBox="1"/>
          <p:nvPr/>
        </p:nvSpPr>
        <p:spPr>
          <a:xfrm>
            <a:off x="6528875" y="2863272"/>
            <a:ext cx="1757100" cy="41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chemeClr val="dk2"/>
                </a:solidFill>
                <a:latin typeface="Raleway ExtraBold"/>
                <a:ea typeface="Raleway ExtraBold"/>
                <a:cs typeface="Raleway ExtraBold"/>
                <a:sym typeface="Raleway ExtraBold"/>
              </a:rPr>
              <a:t>LaserJet</a:t>
            </a:r>
            <a:endParaRPr b="0" i="0" sz="2400" u="none" cap="none" strike="noStrike">
              <a:solidFill>
                <a:schemeClr val="dk2"/>
              </a:solidFill>
              <a:latin typeface="Raleway ExtraBold"/>
              <a:ea typeface="Raleway ExtraBold"/>
              <a:cs typeface="Raleway ExtraBold"/>
              <a:sym typeface="Raleway ExtraBold"/>
            </a:endParaRPr>
          </a:p>
        </p:txBody>
      </p:sp>
      <p:sp>
        <p:nvSpPr>
          <p:cNvPr id="664" name="Google Shape;664;p54"/>
          <p:cNvSpPr txBox="1"/>
          <p:nvPr/>
        </p:nvSpPr>
        <p:spPr>
          <a:xfrm>
            <a:off x="858025" y="2065174"/>
            <a:ext cx="1757100" cy="572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Raleway"/>
                <a:ea typeface="Raleway"/>
                <a:cs typeface="Raleway"/>
                <a:sym typeface="Raleway"/>
              </a:rPr>
              <a:t>2755e, 4155e, 3755</a:t>
            </a:r>
            <a:endParaRPr b="0" i="0" sz="1400" u="none" cap="none" strike="noStrike">
              <a:solidFill>
                <a:schemeClr val="dk1"/>
              </a:solidFill>
              <a:latin typeface="Raleway"/>
              <a:ea typeface="Raleway"/>
              <a:cs typeface="Raleway"/>
              <a:sym typeface="Raleway"/>
            </a:endParaRPr>
          </a:p>
        </p:txBody>
      </p:sp>
      <p:sp>
        <p:nvSpPr>
          <p:cNvPr id="665" name="Google Shape;665;p54"/>
          <p:cNvSpPr txBox="1"/>
          <p:nvPr/>
        </p:nvSpPr>
        <p:spPr>
          <a:xfrm>
            <a:off x="858025" y="3206699"/>
            <a:ext cx="1757100" cy="572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Raleway"/>
                <a:ea typeface="Raleway"/>
                <a:cs typeface="Raleway"/>
                <a:sym typeface="Raleway"/>
              </a:rPr>
              <a:t>6055e, 6455e, Inspire 7255e</a:t>
            </a:r>
            <a:endParaRPr b="0" i="0" sz="1400" u="none" cap="none" strike="noStrike">
              <a:solidFill>
                <a:schemeClr val="dk1"/>
              </a:solidFill>
              <a:latin typeface="Raleway"/>
              <a:ea typeface="Raleway"/>
              <a:cs typeface="Raleway"/>
              <a:sym typeface="Raleway"/>
            </a:endParaRPr>
          </a:p>
        </p:txBody>
      </p:sp>
      <p:sp>
        <p:nvSpPr>
          <p:cNvPr id="666" name="Google Shape;666;p54"/>
          <p:cNvSpPr txBox="1"/>
          <p:nvPr/>
        </p:nvSpPr>
        <p:spPr>
          <a:xfrm>
            <a:off x="6528875" y="2065174"/>
            <a:ext cx="1757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Raleway"/>
                <a:ea typeface="Raleway"/>
                <a:cs typeface="Raleway"/>
                <a:sym typeface="Raleway"/>
              </a:rPr>
              <a:t>8025e, 8035e, 9015e, 9025e</a:t>
            </a:r>
            <a:endParaRPr b="0" i="0" sz="1400" u="none" cap="none" strike="noStrike">
              <a:solidFill>
                <a:schemeClr val="dk1"/>
              </a:solidFill>
              <a:latin typeface="Raleway"/>
              <a:ea typeface="Raleway"/>
              <a:cs typeface="Raleway"/>
              <a:sym typeface="Raleway"/>
            </a:endParaRPr>
          </a:p>
        </p:txBody>
      </p:sp>
      <p:sp>
        <p:nvSpPr>
          <p:cNvPr id="667" name="Google Shape;667;p54"/>
          <p:cNvSpPr txBox="1"/>
          <p:nvPr/>
        </p:nvSpPr>
        <p:spPr>
          <a:xfrm>
            <a:off x="6528875" y="3206699"/>
            <a:ext cx="17571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Raleway"/>
                <a:ea typeface="Raleway"/>
                <a:cs typeface="Raleway"/>
                <a:sym typeface="Raleway"/>
              </a:rPr>
              <a:t>3001dw, M255DW,  M406dn</a:t>
            </a:r>
            <a:endParaRPr b="0" i="0" sz="1400" u="none" cap="none" strike="noStrike">
              <a:solidFill>
                <a:schemeClr val="dk1"/>
              </a:solidFill>
              <a:latin typeface="Raleway"/>
              <a:ea typeface="Raleway"/>
              <a:cs typeface="Raleway"/>
              <a:sym typeface="Raleway"/>
            </a:endParaRPr>
          </a:p>
        </p:txBody>
      </p:sp>
      <p:cxnSp>
        <p:nvCxnSpPr>
          <p:cNvPr id="668" name="Google Shape;668;p54"/>
          <p:cNvCxnSpPr/>
          <p:nvPr/>
        </p:nvCxnSpPr>
        <p:spPr>
          <a:xfrm>
            <a:off x="2634175" y="1931588"/>
            <a:ext cx="838500" cy="3627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669" name="Google Shape;669;p54"/>
          <p:cNvCxnSpPr/>
          <p:nvPr/>
        </p:nvCxnSpPr>
        <p:spPr>
          <a:xfrm>
            <a:off x="2615125" y="3073125"/>
            <a:ext cx="876600" cy="346500"/>
          </a:xfrm>
          <a:prstGeom prst="bentConnector3">
            <a:avLst>
              <a:gd fmla="val 50000" name="adj1"/>
            </a:avLst>
          </a:prstGeom>
          <a:noFill/>
          <a:ln cap="flat" cmpd="sng" w="9525">
            <a:solidFill>
              <a:schemeClr val="dk2"/>
            </a:solidFill>
            <a:prstDash val="solid"/>
            <a:round/>
            <a:headEnd len="sm" w="sm" type="none"/>
            <a:tailEnd len="sm" w="sm" type="none"/>
          </a:ln>
        </p:spPr>
      </p:cxnSp>
      <p:pic>
        <p:nvPicPr>
          <p:cNvPr id="670" name="Google Shape;670;p54"/>
          <p:cNvPicPr preferRelativeResize="0"/>
          <p:nvPr/>
        </p:nvPicPr>
        <p:blipFill>
          <a:blip r:embed="rId3">
            <a:alphaModFix/>
          </a:blip>
          <a:stretch>
            <a:fillRect/>
          </a:stretch>
        </p:blipFill>
        <p:spPr>
          <a:xfrm>
            <a:off x="3491725" y="1942700"/>
            <a:ext cx="2160541" cy="1615749"/>
          </a:xfrm>
          <a:prstGeom prst="rect">
            <a:avLst/>
          </a:prstGeom>
          <a:noFill/>
          <a:ln>
            <a:noFill/>
          </a:ln>
        </p:spPr>
      </p:pic>
      <p:cxnSp>
        <p:nvCxnSpPr>
          <p:cNvPr id="671" name="Google Shape;671;p54"/>
          <p:cNvCxnSpPr/>
          <p:nvPr/>
        </p:nvCxnSpPr>
        <p:spPr>
          <a:xfrm flipH="1">
            <a:off x="5671325" y="1942700"/>
            <a:ext cx="838500" cy="3627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672" name="Google Shape;672;p54"/>
          <p:cNvCxnSpPr/>
          <p:nvPr/>
        </p:nvCxnSpPr>
        <p:spPr>
          <a:xfrm flipH="1">
            <a:off x="5652275" y="3084237"/>
            <a:ext cx="876600" cy="346500"/>
          </a:xfrm>
          <a:prstGeom prst="bentConnector3">
            <a:avLst>
              <a:gd fmla="val 50000"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Appendix: </a:t>
            </a:r>
            <a:r>
              <a:rPr lang="en"/>
              <a:t>Net Revenue - Printing </a:t>
            </a:r>
            <a:r>
              <a:rPr lang="en" sz="1500"/>
              <a:t>(2022 10k)</a:t>
            </a:r>
            <a:endParaRPr sz="3000"/>
          </a:p>
        </p:txBody>
      </p:sp>
      <p:graphicFrame>
        <p:nvGraphicFramePr>
          <p:cNvPr id="678" name="Google Shape;678;p55"/>
          <p:cNvGraphicFramePr/>
          <p:nvPr/>
        </p:nvGraphicFramePr>
        <p:xfrm>
          <a:off x="756213" y="1314010"/>
          <a:ext cx="3000000" cy="3000000"/>
        </p:xfrm>
        <a:graphic>
          <a:graphicData uri="http://schemas.openxmlformats.org/drawingml/2006/table">
            <a:tbl>
              <a:tblPr>
                <a:noFill/>
                <a:tableStyleId>{28332AC3-5233-4201-B101-7CF2C065A3A7}</a:tableStyleId>
              </a:tblPr>
              <a:tblGrid>
                <a:gridCol w="2178450"/>
                <a:gridCol w="1710325"/>
                <a:gridCol w="1710325"/>
                <a:gridCol w="1710325"/>
              </a:tblGrid>
              <a:tr h="5464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latin typeface="Bebas Neue"/>
                        <a:ea typeface="Bebas Neue"/>
                        <a:cs typeface="Bebas Neue"/>
                        <a:sym typeface="Bebas Neue"/>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lt1"/>
                          </a:solidFill>
                          <a:latin typeface="Raleway ExtraBold"/>
                          <a:ea typeface="Raleway ExtraBold"/>
                          <a:cs typeface="Raleway ExtraBold"/>
                          <a:sym typeface="Raleway ExtraBold"/>
                        </a:rPr>
                        <a:t>2022</a:t>
                      </a:r>
                      <a:endParaRPr sz="1800" u="none" cap="none" strike="noStrike">
                        <a:solidFill>
                          <a:schemeClr val="lt1"/>
                        </a:solidFill>
                        <a:latin typeface="Raleway ExtraBold"/>
                        <a:ea typeface="Raleway ExtraBold"/>
                        <a:cs typeface="Raleway ExtraBold"/>
                        <a:sym typeface="Raleway ExtraBold"/>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lt1"/>
                          </a:solidFill>
                          <a:latin typeface="Raleway ExtraBold"/>
                          <a:ea typeface="Raleway ExtraBold"/>
                          <a:cs typeface="Raleway ExtraBold"/>
                          <a:sym typeface="Raleway ExtraBold"/>
                        </a:rPr>
                        <a:t>2021</a:t>
                      </a:r>
                      <a:endParaRPr sz="1800" u="none" cap="none" strike="noStrike">
                        <a:solidFill>
                          <a:schemeClr val="lt1"/>
                        </a:solidFill>
                        <a:latin typeface="Raleway ExtraBold"/>
                        <a:ea typeface="Raleway ExtraBold"/>
                        <a:cs typeface="Raleway ExtraBold"/>
                        <a:sym typeface="Raleway ExtraBold"/>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800">
                          <a:solidFill>
                            <a:schemeClr val="lt1"/>
                          </a:solidFill>
                          <a:latin typeface="Raleway ExtraBold"/>
                          <a:ea typeface="Raleway ExtraBold"/>
                          <a:cs typeface="Raleway ExtraBold"/>
                          <a:sym typeface="Raleway ExtraBold"/>
                        </a:rPr>
                        <a:t>2020</a:t>
                      </a:r>
                      <a:endParaRPr sz="1800" u="none" cap="none" strike="noStrike">
                        <a:solidFill>
                          <a:schemeClr val="lt1"/>
                        </a:solidFill>
                        <a:latin typeface="Raleway ExtraBold"/>
                        <a:ea typeface="Raleway ExtraBold"/>
                        <a:cs typeface="Raleway ExtraBold"/>
                        <a:sym typeface="Raleway ExtraBold"/>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670575">
                <a:tc>
                  <a:txBody>
                    <a:bodyPr/>
                    <a:lstStyle/>
                    <a:p>
                      <a:pPr indent="0" lvl="0" marL="0" marR="0" rtl="0" algn="l">
                        <a:lnSpc>
                          <a:spcPct val="100000"/>
                        </a:lnSpc>
                        <a:spcBef>
                          <a:spcPts val="0"/>
                        </a:spcBef>
                        <a:spcAft>
                          <a:spcPts val="0"/>
                        </a:spcAft>
                        <a:buClr>
                          <a:srgbClr val="000000"/>
                        </a:buClr>
                        <a:buSzPts val="2200"/>
                        <a:buFont typeface="Arial"/>
                        <a:buNone/>
                      </a:pPr>
                      <a:r>
                        <a:rPr b="1" lang="en" sz="2100">
                          <a:solidFill>
                            <a:schemeClr val="dk1"/>
                          </a:solidFill>
                          <a:latin typeface="Raleway"/>
                          <a:ea typeface="Raleway"/>
                          <a:cs typeface="Raleway"/>
                          <a:sym typeface="Raleway"/>
                        </a:rPr>
                        <a:t>Supplies</a:t>
                      </a:r>
                      <a:endParaRPr b="1" sz="2100" u="none" cap="none" strike="noStrike">
                        <a:solidFill>
                          <a:schemeClr val="dk1"/>
                        </a:solidFill>
                        <a:latin typeface="Raleway"/>
                        <a:ea typeface="Raleway"/>
                        <a:cs typeface="Raleway"/>
                        <a:sym typeface="Raleway"/>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$11,761 </a:t>
                      </a:r>
                      <a:r>
                        <a:rPr b="1" lang="en" sz="1600">
                          <a:solidFill>
                            <a:schemeClr val="dk1"/>
                          </a:solidFill>
                          <a:latin typeface="Raleway"/>
                          <a:ea typeface="Raleway"/>
                          <a:cs typeface="Raleway"/>
                          <a:sym typeface="Raleway"/>
                        </a:rPr>
                        <a:t>(62%)</a:t>
                      </a:r>
                      <a:endParaRPr b="1"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$12,632 </a:t>
                      </a:r>
                      <a:r>
                        <a:rPr b="1" lang="en" sz="1600">
                          <a:solidFill>
                            <a:schemeClr val="dk1"/>
                          </a:solidFill>
                          <a:latin typeface="Raleway"/>
                          <a:ea typeface="Raleway"/>
                          <a:cs typeface="Raleway"/>
                          <a:sym typeface="Raleway"/>
                        </a:rPr>
                        <a:t>(63%)</a:t>
                      </a:r>
                      <a:endParaRPr b="1"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$11,586 </a:t>
                      </a:r>
                      <a:r>
                        <a:rPr b="1" lang="en" sz="1600">
                          <a:solidFill>
                            <a:schemeClr val="dk1"/>
                          </a:solidFill>
                          <a:latin typeface="Raleway"/>
                          <a:ea typeface="Raleway"/>
                          <a:cs typeface="Raleway"/>
                          <a:sym typeface="Raleway"/>
                        </a:rPr>
                        <a:t>(66%)</a:t>
                      </a:r>
                      <a:endParaRPr b="1"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70575">
                <a:tc>
                  <a:txBody>
                    <a:bodyPr/>
                    <a:lstStyle/>
                    <a:p>
                      <a:pPr indent="0" lvl="0" marL="0" marR="0" rtl="0" algn="l">
                        <a:lnSpc>
                          <a:spcPct val="100000"/>
                        </a:lnSpc>
                        <a:spcBef>
                          <a:spcPts val="0"/>
                        </a:spcBef>
                        <a:spcAft>
                          <a:spcPts val="0"/>
                        </a:spcAft>
                        <a:buClr>
                          <a:srgbClr val="000000"/>
                        </a:buClr>
                        <a:buSzPts val="2200"/>
                        <a:buFont typeface="Arial"/>
                        <a:buNone/>
                      </a:pPr>
                      <a:r>
                        <a:rPr b="1" lang="en" sz="2100">
                          <a:solidFill>
                            <a:schemeClr val="dk1"/>
                          </a:solidFill>
                          <a:latin typeface="Raleway"/>
                          <a:ea typeface="Raleway"/>
                          <a:cs typeface="Raleway"/>
                          <a:sym typeface="Raleway"/>
                        </a:rPr>
                        <a:t>Commercial</a:t>
                      </a:r>
                      <a:endParaRPr b="1" sz="2100" u="none" cap="none" strike="noStrike">
                        <a:solidFill>
                          <a:schemeClr val="dk1"/>
                        </a:solidFill>
                        <a:latin typeface="Raleway"/>
                        <a:ea typeface="Raleway"/>
                        <a:cs typeface="Raleway"/>
                        <a:sym typeface="Raleway"/>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$4,225 (23%)</a:t>
                      </a:r>
                      <a:endParaRPr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$4,209 (21%)</a:t>
                      </a:r>
                      <a:endParaRPr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$3,539 (20%)</a:t>
                      </a:r>
                      <a:endParaRPr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70575">
                <a:tc>
                  <a:txBody>
                    <a:bodyPr/>
                    <a:lstStyle/>
                    <a:p>
                      <a:pPr indent="0" lvl="0" marL="0" marR="0" rtl="0" algn="l">
                        <a:lnSpc>
                          <a:spcPct val="100000"/>
                        </a:lnSpc>
                        <a:spcBef>
                          <a:spcPts val="0"/>
                        </a:spcBef>
                        <a:spcAft>
                          <a:spcPts val="0"/>
                        </a:spcAft>
                        <a:buClr>
                          <a:srgbClr val="000000"/>
                        </a:buClr>
                        <a:buSzPts val="2200"/>
                        <a:buFont typeface="Arial"/>
                        <a:buNone/>
                      </a:pPr>
                      <a:r>
                        <a:rPr b="1" lang="en" sz="2100">
                          <a:solidFill>
                            <a:schemeClr val="dk1"/>
                          </a:solidFill>
                          <a:latin typeface="Raleway"/>
                          <a:ea typeface="Raleway"/>
                          <a:cs typeface="Raleway"/>
                          <a:sym typeface="Raleway"/>
                        </a:rPr>
                        <a:t>Consumer</a:t>
                      </a:r>
                      <a:endParaRPr b="1" sz="2100" u="none" cap="none" strike="noStrike">
                        <a:solidFill>
                          <a:schemeClr val="dk1"/>
                        </a:solidFill>
                        <a:latin typeface="Raleway"/>
                        <a:ea typeface="Raleway"/>
                        <a:cs typeface="Raleway"/>
                        <a:sym typeface="Raleway"/>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$2,916 (15%)</a:t>
                      </a:r>
                      <a:endParaRPr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$3,287 (16%)</a:t>
                      </a:r>
                      <a:endParaRPr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$2,516 (14%)</a:t>
                      </a:r>
                      <a:endParaRPr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70575">
                <a:tc>
                  <a:txBody>
                    <a:bodyPr/>
                    <a:lstStyle/>
                    <a:p>
                      <a:pPr indent="0" lvl="0" marL="0" marR="0" rtl="0" algn="l">
                        <a:lnSpc>
                          <a:spcPct val="100000"/>
                        </a:lnSpc>
                        <a:spcBef>
                          <a:spcPts val="0"/>
                        </a:spcBef>
                        <a:spcAft>
                          <a:spcPts val="0"/>
                        </a:spcAft>
                        <a:buClr>
                          <a:srgbClr val="000000"/>
                        </a:buClr>
                        <a:buSzPts val="2200"/>
                        <a:buFont typeface="Arial"/>
                        <a:buNone/>
                      </a:pPr>
                      <a:r>
                        <a:rPr b="1" lang="en" sz="2100">
                          <a:solidFill>
                            <a:schemeClr val="dk1"/>
                          </a:solidFill>
                          <a:latin typeface="Raleway"/>
                          <a:ea typeface="Raleway"/>
                          <a:cs typeface="Raleway"/>
                          <a:sym typeface="Raleway"/>
                        </a:rPr>
                        <a:t>Total Printing</a:t>
                      </a:r>
                      <a:endParaRPr b="1" sz="2100" u="none" cap="none" strike="noStrike">
                        <a:solidFill>
                          <a:schemeClr val="dk1"/>
                        </a:solidFill>
                        <a:latin typeface="Raleway"/>
                        <a:ea typeface="Raleway"/>
                        <a:cs typeface="Raleway"/>
                        <a:sym typeface="Raleway"/>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$18,902</a:t>
                      </a:r>
                      <a:endParaRPr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$20,128</a:t>
                      </a:r>
                      <a:endParaRPr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600">
                          <a:solidFill>
                            <a:schemeClr val="dk1"/>
                          </a:solidFill>
                          <a:latin typeface="Raleway"/>
                          <a:ea typeface="Raleway"/>
                          <a:cs typeface="Raleway"/>
                          <a:sym typeface="Raleway"/>
                        </a:rPr>
                        <a:t>$17641</a:t>
                      </a:r>
                      <a:endParaRPr sz="1600" u="none" cap="none" strike="noStrike">
                        <a:solidFill>
                          <a:schemeClr val="dk1"/>
                        </a:solidFill>
                        <a:latin typeface="Raleway"/>
                        <a:ea typeface="Raleway"/>
                        <a:cs typeface="Raleway"/>
                        <a:sym typeface="Raleway"/>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679" name="Google Shape;679;p55"/>
          <p:cNvSpPr txBox="1"/>
          <p:nvPr/>
        </p:nvSpPr>
        <p:spPr>
          <a:xfrm>
            <a:off x="2400650" y="4606450"/>
            <a:ext cx="6516900" cy="41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u="sng">
                <a:solidFill>
                  <a:schemeClr val="hlink"/>
                </a:solidFill>
                <a:latin typeface="Raleway"/>
                <a:ea typeface="Raleway"/>
                <a:cs typeface="Raleway"/>
                <a:sym typeface="Raleway"/>
                <a:hlinkClick r:id="rId3"/>
              </a:rPr>
              <a:t>https://s2.q4cdn.com/602190090/files/doc_financials/2022/ar/hp-fy2022-10-k.pdf</a:t>
            </a:r>
            <a:endParaRPr sz="1200">
              <a:solidFill>
                <a:schemeClr val="dk1"/>
              </a:solidFill>
              <a:latin typeface="Raleway"/>
              <a:ea typeface="Raleway"/>
              <a:cs typeface="Raleway"/>
              <a:sym typeface="Raleway"/>
            </a:endParaRPr>
          </a:p>
        </p:txBody>
      </p:sp>
      <p:grpSp>
        <p:nvGrpSpPr>
          <p:cNvPr id="680" name="Google Shape;680;p55"/>
          <p:cNvGrpSpPr/>
          <p:nvPr/>
        </p:nvGrpSpPr>
        <p:grpSpPr>
          <a:xfrm>
            <a:off x="2568305" y="2012934"/>
            <a:ext cx="366364" cy="366248"/>
            <a:chOff x="-60255350" y="3733825"/>
            <a:chExt cx="316650" cy="316550"/>
          </a:xfrm>
        </p:grpSpPr>
        <p:sp>
          <p:nvSpPr>
            <p:cNvPr id="681" name="Google Shape;681;p5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5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5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5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5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Appendix: </a:t>
            </a:r>
            <a:r>
              <a:rPr lang="en" sz="3000"/>
              <a:t>Customer Purchase Journey</a:t>
            </a:r>
            <a:endParaRPr sz="3000"/>
          </a:p>
        </p:txBody>
      </p:sp>
      <p:pic>
        <p:nvPicPr>
          <p:cNvPr id="693" name="Google Shape;693;p56"/>
          <p:cNvPicPr preferRelativeResize="0"/>
          <p:nvPr/>
        </p:nvPicPr>
        <p:blipFill>
          <a:blip r:embed="rId3">
            <a:alphaModFix/>
          </a:blip>
          <a:stretch>
            <a:fillRect/>
          </a:stretch>
        </p:blipFill>
        <p:spPr>
          <a:xfrm>
            <a:off x="1891112" y="1541150"/>
            <a:ext cx="5361775" cy="2775375"/>
          </a:xfrm>
          <a:prstGeom prst="rect">
            <a:avLst/>
          </a:prstGeom>
          <a:noFill/>
          <a:ln>
            <a:noFill/>
          </a:ln>
        </p:spPr>
      </p:pic>
      <p:sp>
        <p:nvSpPr>
          <p:cNvPr id="694" name="Google Shape;694;p56"/>
          <p:cNvSpPr txBox="1"/>
          <p:nvPr/>
        </p:nvSpPr>
        <p:spPr>
          <a:xfrm>
            <a:off x="2291550" y="4584925"/>
            <a:ext cx="4560900" cy="41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u="sng">
                <a:solidFill>
                  <a:schemeClr val="hlink"/>
                </a:solidFill>
                <a:latin typeface="Raleway"/>
                <a:ea typeface="Raleway"/>
                <a:cs typeface="Raleway"/>
                <a:sym typeface="Raleway"/>
                <a:hlinkClick r:id="rId4"/>
              </a:rPr>
              <a:t>https://blog.sightly.com/sightlyinsights/full-funnel-solution</a:t>
            </a:r>
            <a:endParaRPr sz="1200">
              <a:solidFill>
                <a:schemeClr val="dk1"/>
              </a:solidFill>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r>
              <a:rPr lang="en"/>
              <a:t>Awareness &amp; Familiarity</a:t>
            </a:r>
            <a:endParaRPr/>
          </a:p>
        </p:txBody>
      </p:sp>
      <p:pic>
        <p:nvPicPr>
          <p:cNvPr id="700" name="Google Shape;700;p57"/>
          <p:cNvPicPr preferRelativeResize="0"/>
          <p:nvPr/>
        </p:nvPicPr>
        <p:blipFill>
          <a:blip r:embed="rId3">
            <a:alphaModFix/>
          </a:blip>
          <a:stretch>
            <a:fillRect/>
          </a:stretch>
        </p:blipFill>
        <p:spPr>
          <a:xfrm>
            <a:off x="657800" y="1366113"/>
            <a:ext cx="2194544" cy="1669461"/>
          </a:xfrm>
          <a:prstGeom prst="rect">
            <a:avLst/>
          </a:prstGeom>
          <a:noFill/>
          <a:ln>
            <a:noFill/>
          </a:ln>
        </p:spPr>
      </p:pic>
      <p:sp>
        <p:nvSpPr>
          <p:cNvPr id="701" name="Google Shape;701;p57"/>
          <p:cNvSpPr txBox="1"/>
          <p:nvPr>
            <p:ph idx="4294967295" type="title"/>
          </p:nvPr>
        </p:nvSpPr>
        <p:spPr>
          <a:xfrm>
            <a:off x="508886" y="3083588"/>
            <a:ext cx="2475000" cy="62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000">
                <a:solidFill>
                  <a:schemeClr val="dk2"/>
                </a:solidFill>
              </a:rPr>
              <a:t>#BENDTHERULES</a:t>
            </a:r>
            <a:endParaRPr sz="2000">
              <a:solidFill>
                <a:schemeClr val="dk2"/>
              </a:solidFill>
            </a:endParaRPr>
          </a:p>
        </p:txBody>
      </p:sp>
      <p:sp>
        <p:nvSpPr>
          <p:cNvPr id="702" name="Google Shape;702;p57"/>
          <p:cNvSpPr txBox="1"/>
          <p:nvPr>
            <p:ph idx="4294967295" type="title"/>
          </p:nvPr>
        </p:nvSpPr>
        <p:spPr>
          <a:xfrm>
            <a:off x="3267750" y="3109988"/>
            <a:ext cx="27351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000">
                <a:solidFill>
                  <a:schemeClr val="dk2"/>
                </a:solidFill>
              </a:rPr>
              <a:t>The Wolf Campaign</a:t>
            </a:r>
            <a:endParaRPr sz="2000">
              <a:solidFill>
                <a:schemeClr val="dk2"/>
              </a:solidFill>
            </a:endParaRPr>
          </a:p>
        </p:txBody>
      </p:sp>
      <p:pic>
        <p:nvPicPr>
          <p:cNvPr id="703" name="Google Shape;703;p57"/>
          <p:cNvPicPr preferRelativeResize="0"/>
          <p:nvPr/>
        </p:nvPicPr>
        <p:blipFill>
          <a:blip r:embed="rId4">
            <a:alphaModFix/>
          </a:blip>
          <a:stretch>
            <a:fillRect/>
          </a:stretch>
        </p:blipFill>
        <p:spPr>
          <a:xfrm>
            <a:off x="3513484" y="1366100"/>
            <a:ext cx="2194541" cy="1669462"/>
          </a:xfrm>
          <a:prstGeom prst="rect">
            <a:avLst/>
          </a:prstGeom>
          <a:noFill/>
          <a:ln>
            <a:noFill/>
          </a:ln>
        </p:spPr>
      </p:pic>
      <p:pic>
        <p:nvPicPr>
          <p:cNvPr id="704" name="Google Shape;704;p57"/>
          <p:cNvPicPr preferRelativeResize="0"/>
          <p:nvPr/>
        </p:nvPicPr>
        <p:blipFill rotWithShape="1">
          <a:blip r:embed="rId5">
            <a:alphaModFix/>
          </a:blip>
          <a:srcRect b="22137" l="22374" r="19868" t="19864"/>
          <a:stretch/>
        </p:blipFill>
        <p:spPr>
          <a:xfrm>
            <a:off x="6213506" y="1366100"/>
            <a:ext cx="2196629" cy="1669464"/>
          </a:xfrm>
          <a:prstGeom prst="rect">
            <a:avLst/>
          </a:prstGeom>
          <a:noFill/>
          <a:ln>
            <a:noFill/>
          </a:ln>
        </p:spPr>
      </p:pic>
      <p:sp>
        <p:nvSpPr>
          <p:cNvPr id="705" name="Google Shape;705;p57"/>
          <p:cNvSpPr txBox="1"/>
          <p:nvPr>
            <p:ph idx="4294967295" type="title"/>
          </p:nvPr>
        </p:nvSpPr>
        <p:spPr>
          <a:xfrm>
            <a:off x="6160125" y="3109988"/>
            <a:ext cx="2475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000">
                <a:solidFill>
                  <a:schemeClr val="dk2"/>
                </a:solidFill>
              </a:rPr>
              <a:t>Keep Reinventing</a:t>
            </a:r>
            <a:endParaRPr sz="2000">
              <a:solidFill>
                <a:schemeClr val="dk2"/>
              </a:solidFill>
            </a:endParaRPr>
          </a:p>
        </p:txBody>
      </p:sp>
      <p:sp>
        <p:nvSpPr>
          <p:cNvPr id="706" name="Google Shape;706;p57"/>
          <p:cNvSpPr txBox="1"/>
          <p:nvPr/>
        </p:nvSpPr>
        <p:spPr>
          <a:xfrm>
            <a:off x="844725" y="3682688"/>
            <a:ext cx="1820700" cy="433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rgbClr val="E7E7E7"/>
                </a:solidFill>
                <a:latin typeface="Raleway ExtraBold"/>
                <a:ea typeface="Raleway ExtraBold"/>
                <a:cs typeface="Raleway ExtraBold"/>
                <a:sym typeface="Raleway ExtraBold"/>
              </a:rPr>
              <a:t>Pavilion x360</a:t>
            </a:r>
            <a:endParaRPr b="0" i="0" sz="1800" u="none" cap="none" strike="noStrike">
              <a:solidFill>
                <a:srgbClr val="E7E7E7"/>
              </a:solidFill>
              <a:latin typeface="Raleway ExtraBold"/>
              <a:ea typeface="Raleway ExtraBold"/>
              <a:cs typeface="Raleway ExtraBold"/>
              <a:sym typeface="Raleway ExtraBold"/>
            </a:endParaRPr>
          </a:p>
        </p:txBody>
      </p:sp>
      <p:sp>
        <p:nvSpPr>
          <p:cNvPr id="707" name="Google Shape;707;p57"/>
          <p:cNvSpPr txBox="1"/>
          <p:nvPr/>
        </p:nvSpPr>
        <p:spPr>
          <a:xfrm>
            <a:off x="3628125" y="3682688"/>
            <a:ext cx="1949400" cy="433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rgbClr val="E7E7E7"/>
                </a:solidFill>
                <a:latin typeface="Raleway ExtraBold"/>
                <a:ea typeface="Raleway ExtraBold"/>
                <a:cs typeface="Raleway ExtraBold"/>
                <a:sym typeface="Raleway ExtraBold"/>
              </a:rPr>
              <a:t>Secure Printers</a:t>
            </a:r>
            <a:endParaRPr b="0" i="0" sz="1800" u="none" cap="none" strike="noStrike">
              <a:solidFill>
                <a:srgbClr val="E7E7E7"/>
              </a:solidFill>
              <a:latin typeface="Raleway ExtraBold"/>
              <a:ea typeface="Raleway ExtraBold"/>
              <a:cs typeface="Raleway ExtraBold"/>
              <a:sym typeface="Raleway ExtraBold"/>
            </a:endParaRPr>
          </a:p>
        </p:txBody>
      </p:sp>
      <p:sp>
        <p:nvSpPr>
          <p:cNvPr id="708" name="Google Shape;708;p57"/>
          <p:cNvSpPr txBox="1"/>
          <p:nvPr/>
        </p:nvSpPr>
        <p:spPr>
          <a:xfrm>
            <a:off x="6337125" y="3682688"/>
            <a:ext cx="1949400" cy="433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rgbClr val="E7E7E7"/>
                </a:solidFill>
                <a:latin typeface="Raleway ExtraBold"/>
                <a:ea typeface="Raleway ExtraBold"/>
                <a:cs typeface="Raleway ExtraBold"/>
                <a:sym typeface="Raleway ExtraBold"/>
              </a:rPr>
              <a:t>Brand Slogan</a:t>
            </a:r>
            <a:endParaRPr b="0" i="0" sz="1800" u="none" cap="none" strike="noStrike">
              <a:solidFill>
                <a:srgbClr val="E7E7E7"/>
              </a:solidFill>
              <a:latin typeface="Raleway ExtraBold"/>
              <a:ea typeface="Raleway ExtraBold"/>
              <a:cs typeface="Raleway ExtraBold"/>
              <a:sym typeface="Raleway ExtraBold"/>
            </a:endParaRPr>
          </a:p>
        </p:txBody>
      </p:sp>
      <p:sp>
        <p:nvSpPr>
          <p:cNvPr id="709" name="Google Shape;709;p57"/>
          <p:cNvSpPr txBox="1"/>
          <p:nvPr>
            <p:ph idx="4294967295" type="subTitle"/>
          </p:nvPr>
        </p:nvSpPr>
        <p:spPr>
          <a:xfrm>
            <a:off x="2505150" y="4270550"/>
            <a:ext cx="4133700" cy="480000"/>
          </a:xfrm>
          <a:prstGeom prst="rect">
            <a:avLst/>
          </a:prstGeom>
          <a:gradFill>
            <a:gsLst>
              <a:gs pos="0">
                <a:schemeClr val="dk2"/>
              </a:gs>
              <a:gs pos="100000">
                <a:schemeClr val="lt2"/>
              </a:gs>
            </a:gsLst>
            <a:lin ang="1080140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b="1" lang="en" sz="2400">
                <a:solidFill>
                  <a:schemeClr val="lt1"/>
                </a:solidFill>
                <a:latin typeface="Raleway"/>
                <a:ea typeface="Raleway"/>
                <a:cs typeface="Raleway"/>
                <a:sym typeface="Raleway"/>
              </a:rPr>
              <a:t>Content Marketing</a:t>
            </a:r>
            <a:endParaRPr b="1" sz="2400">
              <a:solidFill>
                <a:schemeClr val="lt1"/>
              </a:solidFill>
              <a:latin typeface="Raleway"/>
              <a:ea typeface="Raleway"/>
              <a:cs typeface="Raleway"/>
              <a:sym typeface="Raleway"/>
            </a:endParaRPr>
          </a:p>
        </p:txBody>
      </p:sp>
      <p:sp>
        <p:nvSpPr>
          <p:cNvPr id="710" name="Google Shape;710;p57"/>
          <p:cNvSpPr/>
          <p:nvPr/>
        </p:nvSpPr>
        <p:spPr>
          <a:xfrm>
            <a:off x="6160131" y="4344020"/>
            <a:ext cx="333061" cy="333061"/>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r>
              <a:rPr lang="en"/>
              <a:t>Awareness &amp; Familiarity</a:t>
            </a:r>
            <a:endParaRPr/>
          </a:p>
        </p:txBody>
      </p:sp>
      <p:sp>
        <p:nvSpPr>
          <p:cNvPr id="716" name="Google Shape;716;p58"/>
          <p:cNvSpPr txBox="1"/>
          <p:nvPr>
            <p:ph idx="4294967295" type="subTitle"/>
          </p:nvPr>
        </p:nvSpPr>
        <p:spPr>
          <a:xfrm>
            <a:off x="2220300" y="4291500"/>
            <a:ext cx="4703400" cy="480000"/>
          </a:xfrm>
          <a:prstGeom prst="rect">
            <a:avLst/>
          </a:prstGeom>
          <a:gradFill>
            <a:gsLst>
              <a:gs pos="0">
                <a:schemeClr val="dk2"/>
              </a:gs>
              <a:gs pos="100000">
                <a:schemeClr val="lt2"/>
              </a:gs>
            </a:gsLst>
            <a:lin ang="1080140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b="1" lang="en" sz="2400">
                <a:solidFill>
                  <a:schemeClr val="lt1"/>
                </a:solidFill>
                <a:latin typeface="Raleway"/>
                <a:ea typeface="Raleway"/>
                <a:cs typeface="Raleway"/>
                <a:sym typeface="Raleway"/>
              </a:rPr>
              <a:t>Social Media Marketing</a:t>
            </a:r>
            <a:endParaRPr b="1" sz="2400">
              <a:solidFill>
                <a:schemeClr val="lt1"/>
              </a:solidFill>
              <a:latin typeface="Raleway"/>
              <a:ea typeface="Raleway"/>
              <a:cs typeface="Raleway"/>
              <a:sym typeface="Raleway"/>
            </a:endParaRPr>
          </a:p>
        </p:txBody>
      </p:sp>
      <p:grpSp>
        <p:nvGrpSpPr>
          <p:cNvPr id="717" name="Google Shape;717;p58"/>
          <p:cNvGrpSpPr/>
          <p:nvPr/>
        </p:nvGrpSpPr>
        <p:grpSpPr>
          <a:xfrm>
            <a:off x="1536598" y="1908914"/>
            <a:ext cx="387681" cy="387661"/>
            <a:chOff x="266768" y="1721375"/>
            <a:chExt cx="397907" cy="397887"/>
          </a:xfrm>
        </p:grpSpPr>
        <p:sp>
          <p:nvSpPr>
            <p:cNvPr id="718" name="Google Shape;718;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 name="Google Shape;720;p58"/>
          <p:cNvGrpSpPr/>
          <p:nvPr/>
        </p:nvGrpSpPr>
        <p:grpSpPr>
          <a:xfrm>
            <a:off x="1536608" y="1285951"/>
            <a:ext cx="387661" cy="387661"/>
            <a:chOff x="1379798" y="1723250"/>
            <a:chExt cx="397887" cy="397887"/>
          </a:xfrm>
        </p:grpSpPr>
        <p:sp>
          <p:nvSpPr>
            <p:cNvPr id="721" name="Google Shape;721;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 name="Google Shape;725;p58"/>
          <p:cNvGrpSpPr/>
          <p:nvPr/>
        </p:nvGrpSpPr>
        <p:grpSpPr>
          <a:xfrm>
            <a:off x="1536617" y="2524801"/>
            <a:ext cx="387641" cy="387661"/>
            <a:chOff x="864491" y="1723250"/>
            <a:chExt cx="397866" cy="397887"/>
          </a:xfrm>
        </p:grpSpPr>
        <p:sp>
          <p:nvSpPr>
            <p:cNvPr id="726" name="Google Shape;726;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9" name="Google Shape;729;p58"/>
          <p:cNvSpPr/>
          <p:nvPr/>
        </p:nvSpPr>
        <p:spPr>
          <a:xfrm>
            <a:off x="1536004" y="3140702"/>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0" name="Google Shape;730;p58"/>
          <p:cNvGrpSpPr/>
          <p:nvPr/>
        </p:nvGrpSpPr>
        <p:grpSpPr>
          <a:xfrm>
            <a:off x="1536596" y="3693130"/>
            <a:ext cx="387681" cy="272572"/>
            <a:chOff x="3386036" y="1746339"/>
            <a:chExt cx="397907" cy="279762"/>
          </a:xfrm>
        </p:grpSpPr>
        <p:sp>
          <p:nvSpPr>
            <p:cNvPr id="731" name="Google Shape;731;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3" name="Google Shape;733;p58"/>
          <p:cNvSpPr txBox="1"/>
          <p:nvPr/>
        </p:nvSpPr>
        <p:spPr>
          <a:xfrm>
            <a:off x="1924863" y="1262888"/>
            <a:ext cx="952500" cy="433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rgbClr val="E7E7E7"/>
                </a:solidFill>
                <a:latin typeface="Raleway ExtraBold"/>
                <a:ea typeface="Raleway ExtraBold"/>
                <a:cs typeface="Raleway ExtraBold"/>
                <a:sym typeface="Raleway ExtraBold"/>
              </a:rPr>
              <a:t>5.2M</a:t>
            </a:r>
            <a:endParaRPr b="0" i="0" sz="1800" u="none" cap="none" strike="noStrike">
              <a:solidFill>
                <a:srgbClr val="E7E7E7"/>
              </a:solidFill>
              <a:latin typeface="Raleway ExtraBold"/>
              <a:ea typeface="Raleway ExtraBold"/>
              <a:cs typeface="Raleway ExtraBold"/>
              <a:sym typeface="Raleway ExtraBold"/>
            </a:endParaRPr>
          </a:p>
        </p:txBody>
      </p:sp>
      <p:sp>
        <p:nvSpPr>
          <p:cNvPr id="734" name="Google Shape;734;p58"/>
          <p:cNvSpPr txBox="1"/>
          <p:nvPr/>
        </p:nvSpPr>
        <p:spPr>
          <a:xfrm>
            <a:off x="1924863" y="1894813"/>
            <a:ext cx="952500" cy="433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rgbClr val="E7E7E7"/>
                </a:solidFill>
                <a:latin typeface="Raleway ExtraBold"/>
                <a:ea typeface="Raleway ExtraBold"/>
                <a:cs typeface="Raleway ExtraBold"/>
                <a:sym typeface="Raleway ExtraBold"/>
              </a:rPr>
              <a:t>4.7M</a:t>
            </a:r>
            <a:endParaRPr b="0" i="0" sz="1800" u="none" cap="none" strike="noStrike">
              <a:solidFill>
                <a:srgbClr val="E7E7E7"/>
              </a:solidFill>
              <a:latin typeface="Raleway ExtraBold"/>
              <a:ea typeface="Raleway ExtraBold"/>
              <a:cs typeface="Raleway ExtraBold"/>
              <a:sym typeface="Raleway ExtraBold"/>
            </a:endParaRPr>
          </a:p>
        </p:txBody>
      </p:sp>
      <p:sp>
        <p:nvSpPr>
          <p:cNvPr id="735" name="Google Shape;735;p58"/>
          <p:cNvSpPr txBox="1"/>
          <p:nvPr/>
        </p:nvSpPr>
        <p:spPr>
          <a:xfrm>
            <a:off x="1924863" y="2501738"/>
            <a:ext cx="952500" cy="433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rgbClr val="E7E7E7"/>
                </a:solidFill>
                <a:latin typeface="Raleway ExtraBold"/>
                <a:ea typeface="Raleway ExtraBold"/>
                <a:cs typeface="Raleway ExtraBold"/>
                <a:sym typeface="Raleway ExtraBold"/>
              </a:rPr>
              <a:t>1.3M</a:t>
            </a:r>
            <a:endParaRPr b="0" i="0" sz="1800" u="none" cap="none" strike="noStrike">
              <a:solidFill>
                <a:srgbClr val="E7E7E7"/>
              </a:solidFill>
              <a:latin typeface="Raleway ExtraBold"/>
              <a:ea typeface="Raleway ExtraBold"/>
              <a:cs typeface="Raleway ExtraBold"/>
              <a:sym typeface="Raleway ExtraBold"/>
            </a:endParaRPr>
          </a:p>
        </p:txBody>
      </p:sp>
      <p:sp>
        <p:nvSpPr>
          <p:cNvPr id="736" name="Google Shape;736;p58"/>
          <p:cNvSpPr txBox="1"/>
          <p:nvPr/>
        </p:nvSpPr>
        <p:spPr>
          <a:xfrm>
            <a:off x="1924863" y="3057138"/>
            <a:ext cx="952500" cy="433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rgbClr val="E7E7E7"/>
                </a:solidFill>
                <a:latin typeface="Raleway ExtraBold"/>
                <a:ea typeface="Raleway ExtraBold"/>
                <a:cs typeface="Raleway ExtraBold"/>
                <a:sym typeface="Raleway ExtraBold"/>
              </a:rPr>
              <a:t>1.1M</a:t>
            </a:r>
            <a:endParaRPr b="0" i="0" sz="1800" u="none" cap="none" strike="noStrike">
              <a:solidFill>
                <a:srgbClr val="E7E7E7"/>
              </a:solidFill>
              <a:latin typeface="Raleway ExtraBold"/>
              <a:ea typeface="Raleway ExtraBold"/>
              <a:cs typeface="Raleway ExtraBold"/>
              <a:sym typeface="Raleway ExtraBold"/>
            </a:endParaRPr>
          </a:p>
        </p:txBody>
      </p:sp>
      <p:sp>
        <p:nvSpPr>
          <p:cNvPr id="737" name="Google Shape;737;p58"/>
          <p:cNvSpPr txBox="1"/>
          <p:nvPr/>
        </p:nvSpPr>
        <p:spPr>
          <a:xfrm>
            <a:off x="1924863" y="3612525"/>
            <a:ext cx="952500" cy="433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1800">
                <a:solidFill>
                  <a:srgbClr val="E7E7E7"/>
                </a:solidFill>
                <a:latin typeface="Raleway ExtraBold"/>
                <a:ea typeface="Raleway ExtraBold"/>
                <a:cs typeface="Raleway ExtraBold"/>
                <a:sym typeface="Raleway ExtraBold"/>
              </a:rPr>
              <a:t>244k</a:t>
            </a:r>
            <a:endParaRPr b="0" i="0" sz="1800" u="none" cap="none" strike="noStrike">
              <a:solidFill>
                <a:srgbClr val="E7E7E7"/>
              </a:solidFill>
              <a:latin typeface="Raleway ExtraBold"/>
              <a:ea typeface="Raleway ExtraBold"/>
              <a:cs typeface="Raleway ExtraBold"/>
              <a:sym typeface="Raleway ExtraBold"/>
            </a:endParaRPr>
          </a:p>
        </p:txBody>
      </p:sp>
      <p:sp>
        <p:nvSpPr>
          <p:cNvPr id="738" name="Google Shape;738;p58"/>
          <p:cNvSpPr/>
          <p:nvPr/>
        </p:nvSpPr>
        <p:spPr>
          <a:xfrm>
            <a:off x="2951238" y="2549601"/>
            <a:ext cx="625473" cy="31712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739" name="Google Shape;739;p58"/>
          <p:cNvSpPr txBox="1"/>
          <p:nvPr/>
        </p:nvSpPr>
        <p:spPr>
          <a:xfrm>
            <a:off x="6390900" y="1919025"/>
            <a:ext cx="2561400" cy="15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1700">
                <a:solidFill>
                  <a:srgbClr val="E7E7E7"/>
                </a:solidFill>
                <a:latin typeface="Raleway"/>
                <a:ea typeface="Raleway"/>
                <a:cs typeface="Raleway"/>
                <a:sym typeface="Raleway"/>
              </a:rPr>
              <a:t>Chat Conversations</a:t>
            </a:r>
            <a:endParaRPr sz="1700">
              <a:solidFill>
                <a:srgbClr val="E7E7E7"/>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400"/>
              <a:buFont typeface="Arial"/>
              <a:buNone/>
            </a:pPr>
            <a:r>
              <a:rPr lang="en" sz="1700">
                <a:solidFill>
                  <a:srgbClr val="E7E7E7"/>
                </a:solidFill>
                <a:latin typeface="Raleway"/>
                <a:ea typeface="Raleway"/>
                <a:cs typeface="Raleway"/>
                <a:sym typeface="Raleway"/>
              </a:rPr>
              <a:t>Likes and Comments</a:t>
            </a:r>
            <a:endParaRPr sz="1700">
              <a:solidFill>
                <a:srgbClr val="E7E7E7"/>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400"/>
              <a:buFont typeface="Arial"/>
              <a:buNone/>
            </a:pPr>
            <a:r>
              <a:rPr lang="en" sz="1700">
                <a:solidFill>
                  <a:srgbClr val="E7E7E7"/>
                </a:solidFill>
                <a:latin typeface="Raleway"/>
                <a:ea typeface="Raleway"/>
                <a:cs typeface="Raleway"/>
                <a:sym typeface="Raleway"/>
              </a:rPr>
              <a:t>Click Through</a:t>
            </a:r>
            <a:endParaRPr sz="1700">
              <a:solidFill>
                <a:srgbClr val="E7E7E7"/>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400"/>
              <a:buFont typeface="Arial"/>
              <a:buNone/>
            </a:pPr>
            <a:r>
              <a:rPr lang="en" sz="1700">
                <a:solidFill>
                  <a:srgbClr val="E7E7E7"/>
                </a:solidFill>
                <a:latin typeface="Raleway"/>
                <a:ea typeface="Raleway"/>
                <a:cs typeface="Raleway"/>
                <a:sym typeface="Raleway"/>
              </a:rPr>
              <a:t>Interactive Ads</a:t>
            </a:r>
            <a:endParaRPr sz="1700">
              <a:solidFill>
                <a:srgbClr val="E7E7E7"/>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400"/>
              <a:buFont typeface="Arial"/>
              <a:buNone/>
            </a:pPr>
            <a:r>
              <a:rPr lang="en" sz="1700">
                <a:solidFill>
                  <a:srgbClr val="E7E7E7"/>
                </a:solidFill>
                <a:latin typeface="Raleway"/>
                <a:ea typeface="Raleway"/>
                <a:cs typeface="Raleway"/>
                <a:sym typeface="Raleway"/>
              </a:rPr>
              <a:t>Brand LIft</a:t>
            </a:r>
            <a:endParaRPr sz="1700">
              <a:solidFill>
                <a:srgbClr val="E7E7E7"/>
              </a:solidFill>
              <a:latin typeface="Raleway"/>
              <a:ea typeface="Raleway"/>
              <a:cs typeface="Raleway"/>
              <a:sym typeface="Raleway"/>
            </a:endParaRPr>
          </a:p>
        </p:txBody>
      </p:sp>
      <p:grpSp>
        <p:nvGrpSpPr>
          <p:cNvPr id="740" name="Google Shape;740;p58"/>
          <p:cNvGrpSpPr/>
          <p:nvPr/>
        </p:nvGrpSpPr>
        <p:grpSpPr>
          <a:xfrm>
            <a:off x="6484662" y="4398625"/>
            <a:ext cx="274785" cy="272564"/>
            <a:chOff x="-2310650" y="3958175"/>
            <a:chExt cx="293825" cy="291450"/>
          </a:xfrm>
        </p:grpSpPr>
        <p:sp>
          <p:nvSpPr>
            <p:cNvPr id="741" name="Google Shape;741;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43" name="Google Shape;743;p58"/>
          <p:cNvPicPr preferRelativeResize="0"/>
          <p:nvPr/>
        </p:nvPicPr>
        <p:blipFill rotWithShape="1">
          <a:blip r:embed="rId3">
            <a:alphaModFix/>
          </a:blip>
          <a:srcRect b="1733" l="5547" r="8835" t="1442"/>
          <a:stretch/>
        </p:blipFill>
        <p:spPr>
          <a:xfrm>
            <a:off x="3884050" y="1225725"/>
            <a:ext cx="1375901" cy="2857774"/>
          </a:xfrm>
          <a:prstGeom prst="rect">
            <a:avLst/>
          </a:prstGeom>
          <a:noFill/>
          <a:ln>
            <a:noFill/>
          </a:ln>
        </p:spPr>
      </p:pic>
      <p:sp>
        <p:nvSpPr>
          <p:cNvPr id="744" name="Google Shape;744;p58"/>
          <p:cNvSpPr/>
          <p:nvPr/>
        </p:nvSpPr>
        <p:spPr>
          <a:xfrm flipH="1">
            <a:off x="5512688" y="2560089"/>
            <a:ext cx="625473" cy="31712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5"/>
          <p:cNvPicPr preferRelativeResize="0"/>
          <p:nvPr/>
        </p:nvPicPr>
        <p:blipFill>
          <a:blip r:embed="rId3">
            <a:alphaModFix/>
          </a:blip>
          <a:stretch>
            <a:fillRect/>
          </a:stretch>
        </p:blipFill>
        <p:spPr>
          <a:xfrm>
            <a:off x="390275" y="1441550"/>
            <a:ext cx="8310225" cy="2963600"/>
          </a:xfrm>
          <a:prstGeom prst="rect">
            <a:avLst/>
          </a:prstGeom>
          <a:noFill/>
          <a:ln>
            <a:noFill/>
          </a:ln>
        </p:spPr>
      </p:pic>
      <p:pic>
        <p:nvPicPr>
          <p:cNvPr id="193" name="Google Shape;193;p25"/>
          <p:cNvPicPr preferRelativeResize="0"/>
          <p:nvPr/>
        </p:nvPicPr>
        <p:blipFill rotWithShape="1">
          <a:blip r:embed="rId4">
            <a:alphaModFix/>
          </a:blip>
          <a:srcRect b="0" l="20346" r="20933" t="0"/>
          <a:stretch/>
        </p:blipFill>
        <p:spPr>
          <a:xfrm>
            <a:off x="6882975" y="2337700"/>
            <a:ext cx="1276049" cy="1632076"/>
          </a:xfrm>
          <a:prstGeom prst="rect">
            <a:avLst/>
          </a:prstGeom>
          <a:noFill/>
          <a:ln>
            <a:noFill/>
          </a:ln>
          <a:effectLst>
            <a:outerShdw blurRad="57150" rotWithShape="0" algn="bl" dir="5400000" dist="19050">
              <a:srgbClr val="000000">
                <a:alpha val="50000"/>
              </a:srgbClr>
            </a:outerShdw>
          </a:effectLst>
        </p:spPr>
      </p:pic>
      <p:sp>
        <p:nvSpPr>
          <p:cNvPr id="194" name="Google Shape;19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HP</a:t>
            </a:r>
            <a:r>
              <a:rPr lang="en"/>
              <a:t> at a Glance</a:t>
            </a:r>
            <a:endParaRPr/>
          </a:p>
        </p:txBody>
      </p:sp>
      <p:pic>
        <p:nvPicPr>
          <p:cNvPr id="195" name="Google Shape;195;p25"/>
          <p:cNvPicPr preferRelativeResize="0"/>
          <p:nvPr/>
        </p:nvPicPr>
        <p:blipFill>
          <a:blip r:embed="rId5">
            <a:alphaModFix/>
          </a:blip>
          <a:stretch>
            <a:fillRect/>
          </a:stretch>
        </p:blipFill>
        <p:spPr>
          <a:xfrm>
            <a:off x="3655088" y="2413900"/>
            <a:ext cx="1833776" cy="1377251"/>
          </a:xfrm>
          <a:prstGeom prst="rect">
            <a:avLst/>
          </a:prstGeom>
          <a:noFill/>
          <a:ln>
            <a:noFill/>
          </a:ln>
        </p:spPr>
      </p:pic>
      <p:pic>
        <p:nvPicPr>
          <p:cNvPr id="196" name="Google Shape;196;p25"/>
          <p:cNvPicPr preferRelativeResize="0"/>
          <p:nvPr/>
        </p:nvPicPr>
        <p:blipFill>
          <a:blip r:embed="rId6">
            <a:alphaModFix/>
          </a:blip>
          <a:stretch>
            <a:fillRect/>
          </a:stretch>
        </p:blipFill>
        <p:spPr>
          <a:xfrm>
            <a:off x="6103950" y="2438838"/>
            <a:ext cx="1404402" cy="1054826"/>
          </a:xfrm>
          <a:prstGeom prst="rect">
            <a:avLst/>
          </a:prstGeom>
          <a:noFill/>
          <a:ln>
            <a:noFill/>
          </a:ln>
        </p:spPr>
      </p:pic>
      <p:pic>
        <p:nvPicPr>
          <p:cNvPr id="197" name="Google Shape;197;p25"/>
          <p:cNvPicPr preferRelativeResize="0"/>
          <p:nvPr/>
        </p:nvPicPr>
        <p:blipFill>
          <a:blip r:embed="rId7">
            <a:alphaModFix/>
          </a:blip>
          <a:stretch>
            <a:fillRect/>
          </a:stretch>
        </p:blipFill>
        <p:spPr>
          <a:xfrm>
            <a:off x="719988" y="2371163"/>
            <a:ext cx="2079125" cy="1561550"/>
          </a:xfrm>
          <a:prstGeom prst="rect">
            <a:avLst/>
          </a:prstGeom>
          <a:noFill/>
          <a:ln>
            <a:noFill/>
          </a:ln>
        </p:spPr>
      </p:pic>
      <p:sp>
        <p:nvSpPr>
          <p:cNvPr id="198" name="Google Shape;198;p25"/>
          <p:cNvSpPr txBox="1"/>
          <p:nvPr/>
        </p:nvSpPr>
        <p:spPr>
          <a:xfrm>
            <a:off x="720012" y="1685313"/>
            <a:ext cx="2079000" cy="527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E7E7E7"/>
                </a:solidFill>
                <a:latin typeface="Raleway ExtraBold"/>
                <a:ea typeface="Raleway ExtraBold"/>
                <a:cs typeface="Raleway ExtraBold"/>
                <a:sym typeface="Raleway ExtraBold"/>
              </a:rPr>
              <a:t>Commercial</a:t>
            </a:r>
            <a:endParaRPr b="0" i="0" sz="2400" u="none" cap="none" strike="noStrike">
              <a:solidFill>
                <a:srgbClr val="E7E7E7"/>
              </a:solidFill>
              <a:latin typeface="Raleway ExtraBold"/>
              <a:ea typeface="Raleway ExtraBold"/>
              <a:cs typeface="Raleway ExtraBold"/>
              <a:sym typeface="Raleway ExtraBold"/>
            </a:endParaRPr>
          </a:p>
        </p:txBody>
      </p:sp>
      <p:sp>
        <p:nvSpPr>
          <p:cNvPr id="199" name="Google Shape;199;p25"/>
          <p:cNvSpPr txBox="1"/>
          <p:nvPr/>
        </p:nvSpPr>
        <p:spPr>
          <a:xfrm>
            <a:off x="3532449" y="1685313"/>
            <a:ext cx="2079000" cy="527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E7E7E7"/>
                </a:solidFill>
                <a:latin typeface="Raleway ExtraBold"/>
                <a:ea typeface="Raleway ExtraBold"/>
                <a:cs typeface="Raleway ExtraBold"/>
                <a:sym typeface="Raleway ExtraBold"/>
              </a:rPr>
              <a:t>Consumer</a:t>
            </a:r>
            <a:endParaRPr b="0" i="0" sz="2400" u="none" cap="none" strike="noStrike">
              <a:solidFill>
                <a:srgbClr val="E7E7E7"/>
              </a:solidFill>
              <a:latin typeface="Raleway ExtraBold"/>
              <a:ea typeface="Raleway ExtraBold"/>
              <a:cs typeface="Raleway ExtraBold"/>
              <a:sym typeface="Raleway ExtraBold"/>
            </a:endParaRPr>
          </a:p>
        </p:txBody>
      </p:sp>
      <p:sp>
        <p:nvSpPr>
          <p:cNvPr id="200" name="Google Shape;200;p25"/>
          <p:cNvSpPr txBox="1"/>
          <p:nvPr/>
        </p:nvSpPr>
        <p:spPr>
          <a:xfrm>
            <a:off x="6198512" y="1685313"/>
            <a:ext cx="2079000" cy="527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rgbClr val="E7E7E7"/>
                </a:solidFill>
                <a:latin typeface="Raleway ExtraBold"/>
                <a:ea typeface="Raleway ExtraBold"/>
                <a:cs typeface="Raleway ExtraBold"/>
                <a:sym typeface="Raleway ExtraBold"/>
              </a:rPr>
              <a:t>Supplies</a:t>
            </a:r>
            <a:endParaRPr b="0" i="0" sz="2400" u="none" cap="none" strike="noStrike">
              <a:solidFill>
                <a:srgbClr val="E7E7E7"/>
              </a:solidFill>
              <a:latin typeface="Raleway ExtraBold"/>
              <a:ea typeface="Raleway ExtraBold"/>
              <a:cs typeface="Raleway ExtraBold"/>
              <a:sym typeface="Raleway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Challenge</a:t>
            </a:r>
            <a:r>
              <a:rPr lang="en"/>
              <a:t>: </a:t>
            </a:r>
            <a:r>
              <a:rPr lang="en">
                <a:solidFill>
                  <a:schemeClr val="dk2"/>
                </a:solidFill>
              </a:rPr>
              <a:t>A</a:t>
            </a:r>
            <a:r>
              <a:rPr lang="en">
                <a:solidFill>
                  <a:schemeClr val="dk2"/>
                </a:solidFill>
              </a:rPr>
              <a:t> Cookie-less World</a:t>
            </a:r>
            <a:endParaRPr>
              <a:solidFill>
                <a:schemeClr val="dk2"/>
              </a:solidFill>
            </a:endParaRPr>
          </a:p>
        </p:txBody>
      </p:sp>
      <p:grpSp>
        <p:nvGrpSpPr>
          <p:cNvPr id="206" name="Google Shape;206;p26"/>
          <p:cNvGrpSpPr/>
          <p:nvPr/>
        </p:nvGrpSpPr>
        <p:grpSpPr>
          <a:xfrm>
            <a:off x="333346" y="1747625"/>
            <a:ext cx="8403754" cy="2386187"/>
            <a:chOff x="333346" y="1747625"/>
            <a:chExt cx="8403754" cy="2386187"/>
          </a:xfrm>
        </p:grpSpPr>
        <p:pic>
          <p:nvPicPr>
            <p:cNvPr id="207" name="Google Shape;207;p26"/>
            <p:cNvPicPr preferRelativeResize="0"/>
            <p:nvPr/>
          </p:nvPicPr>
          <p:blipFill>
            <a:blip r:embed="rId3">
              <a:alphaModFix/>
            </a:blip>
            <a:stretch>
              <a:fillRect/>
            </a:stretch>
          </p:blipFill>
          <p:spPr>
            <a:xfrm>
              <a:off x="333346" y="1747643"/>
              <a:ext cx="5217495" cy="2089485"/>
            </a:xfrm>
            <a:prstGeom prst="rect">
              <a:avLst/>
            </a:prstGeom>
            <a:noFill/>
            <a:ln>
              <a:noFill/>
            </a:ln>
          </p:spPr>
        </p:pic>
        <p:pic>
          <p:nvPicPr>
            <p:cNvPr id="208" name="Google Shape;208;p26"/>
            <p:cNvPicPr preferRelativeResize="0"/>
            <p:nvPr/>
          </p:nvPicPr>
          <p:blipFill rotWithShape="1">
            <a:blip r:embed="rId4">
              <a:alphaModFix amt="89000"/>
            </a:blip>
            <a:srcRect b="0" l="0" r="8256" t="0"/>
            <a:stretch/>
          </p:blipFill>
          <p:spPr>
            <a:xfrm>
              <a:off x="5379300" y="1747625"/>
              <a:ext cx="3357800" cy="2089500"/>
            </a:xfrm>
            <a:prstGeom prst="rect">
              <a:avLst/>
            </a:prstGeom>
            <a:noFill/>
            <a:ln>
              <a:noFill/>
            </a:ln>
          </p:spPr>
        </p:pic>
        <p:sp>
          <p:nvSpPr>
            <p:cNvPr id="209" name="Google Shape;209;p26"/>
            <p:cNvSpPr txBox="1"/>
            <p:nvPr/>
          </p:nvSpPr>
          <p:spPr>
            <a:xfrm>
              <a:off x="723613" y="2017673"/>
              <a:ext cx="7956071" cy="2116138"/>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2400"/>
                <a:buFont typeface="Arial"/>
                <a:buNone/>
              </a:pPr>
              <a:r>
                <a:rPr lang="en" sz="2500">
                  <a:solidFill>
                    <a:srgbClr val="E7E7E7"/>
                  </a:solidFill>
                  <a:latin typeface="Raleway ExtraBold"/>
                  <a:ea typeface="Raleway ExtraBold"/>
                  <a:cs typeface="Raleway ExtraBold"/>
                  <a:sym typeface="Raleway ExtraBold"/>
                </a:rPr>
                <a:t>How could HP renew its focus on  </a:t>
              </a:r>
              <a:endParaRPr sz="2500">
                <a:solidFill>
                  <a:srgbClr val="E7E7E7"/>
                </a:solidFill>
                <a:latin typeface="Raleway ExtraBold"/>
                <a:ea typeface="Raleway ExtraBold"/>
                <a:cs typeface="Raleway ExtraBold"/>
                <a:sym typeface="Raleway ExtraBold"/>
              </a:endParaRPr>
            </a:p>
            <a:p>
              <a:pPr indent="0" lvl="0" marL="0" marR="0" rtl="0" algn="l">
                <a:lnSpc>
                  <a:spcPct val="200000"/>
                </a:lnSpc>
                <a:spcBef>
                  <a:spcPts val="0"/>
                </a:spcBef>
                <a:spcAft>
                  <a:spcPts val="0"/>
                </a:spcAft>
                <a:buClr>
                  <a:srgbClr val="000000"/>
                </a:buClr>
                <a:buSzPts val="2400"/>
                <a:buFont typeface="Arial"/>
                <a:buNone/>
              </a:pPr>
              <a:r>
                <a:rPr lang="en" sz="2500">
                  <a:solidFill>
                    <a:schemeClr val="lt2"/>
                  </a:solidFill>
                  <a:latin typeface="Raleway ExtraBold"/>
                  <a:ea typeface="Raleway ExtraBold"/>
                  <a:cs typeface="Raleway ExtraBold"/>
                  <a:sym typeface="Raleway ExtraBold"/>
                </a:rPr>
                <a:t>first-party data </a:t>
              </a:r>
              <a:r>
                <a:rPr lang="en" sz="2500">
                  <a:solidFill>
                    <a:schemeClr val="accent1"/>
                  </a:solidFill>
                  <a:latin typeface="Raleway ExtraBold"/>
                  <a:ea typeface="Raleway ExtraBold"/>
                  <a:cs typeface="Raleway ExtraBold"/>
                  <a:sym typeface="Raleway ExtraBold"/>
                </a:rPr>
                <a:t>in </a:t>
              </a:r>
              <a:r>
                <a:rPr lang="en" sz="2500">
                  <a:solidFill>
                    <a:schemeClr val="lt2"/>
                  </a:solidFill>
                  <a:latin typeface="Raleway ExtraBold"/>
                  <a:ea typeface="Raleway ExtraBold"/>
                  <a:cs typeface="Raleway ExtraBold"/>
                  <a:sym typeface="Raleway ExtraBold"/>
                </a:rPr>
                <a:t>Marketing</a:t>
              </a:r>
              <a:r>
                <a:rPr lang="en" sz="2500">
                  <a:solidFill>
                    <a:srgbClr val="E7E7E7"/>
                  </a:solidFill>
                  <a:latin typeface="Raleway ExtraBold"/>
                  <a:ea typeface="Raleway ExtraBold"/>
                  <a:cs typeface="Raleway ExtraBold"/>
                  <a:sym typeface="Raleway ExtraBold"/>
                </a:rPr>
                <a:t>? </a:t>
              </a:r>
              <a:endParaRPr i="0" sz="2500" u="none" cap="none" strike="noStrike">
                <a:solidFill>
                  <a:srgbClr val="E7E7E7"/>
                </a:solidFill>
                <a:latin typeface="Raleway ExtraBold"/>
                <a:ea typeface="Raleway ExtraBold"/>
                <a:cs typeface="Raleway ExtraBold"/>
                <a:sym typeface="Raleway ExtraBo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237800" y="282875"/>
            <a:ext cx="8809800" cy="14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2"/>
                </a:solidFill>
              </a:rPr>
              <a:t>Revenue </a:t>
            </a:r>
            <a:endParaRPr sz="2600">
              <a:solidFill>
                <a:schemeClr val="dk2"/>
              </a:solidFill>
            </a:endParaRPr>
          </a:p>
          <a:p>
            <a:pPr indent="0" lvl="0" marL="0" rtl="0" algn="l">
              <a:spcBef>
                <a:spcPts val="0"/>
              </a:spcBef>
              <a:spcAft>
                <a:spcPts val="0"/>
              </a:spcAft>
              <a:buNone/>
            </a:pPr>
            <a:r>
              <a:rPr lang="en" sz="2600">
                <a:solidFill>
                  <a:schemeClr val="dk2"/>
                </a:solidFill>
              </a:rPr>
              <a:t>=  Avg. Price Per Purchase x Repurchase Frequency</a:t>
            </a:r>
            <a:endParaRPr sz="2600">
              <a:solidFill>
                <a:schemeClr val="dk2"/>
              </a:solidFill>
            </a:endParaRPr>
          </a:p>
        </p:txBody>
      </p:sp>
      <p:grpSp>
        <p:nvGrpSpPr>
          <p:cNvPr id="215" name="Google Shape;215;p27"/>
          <p:cNvGrpSpPr/>
          <p:nvPr/>
        </p:nvGrpSpPr>
        <p:grpSpPr>
          <a:xfrm>
            <a:off x="-72625" y="1484525"/>
            <a:ext cx="3148450" cy="2919450"/>
            <a:chOff x="-72625" y="1255925"/>
            <a:chExt cx="3148450" cy="2919450"/>
          </a:xfrm>
        </p:grpSpPr>
        <p:pic>
          <p:nvPicPr>
            <p:cNvPr id="216" name="Google Shape;216;p27"/>
            <p:cNvPicPr preferRelativeResize="0"/>
            <p:nvPr/>
          </p:nvPicPr>
          <p:blipFill>
            <a:blip r:embed="rId3">
              <a:alphaModFix/>
            </a:blip>
            <a:stretch>
              <a:fillRect/>
            </a:stretch>
          </p:blipFill>
          <p:spPr>
            <a:xfrm>
              <a:off x="32675" y="1630850"/>
              <a:ext cx="3043149" cy="1718542"/>
            </a:xfrm>
            <a:prstGeom prst="rect">
              <a:avLst/>
            </a:prstGeom>
            <a:noFill/>
            <a:ln>
              <a:noFill/>
            </a:ln>
          </p:spPr>
        </p:pic>
        <p:sp>
          <p:nvSpPr>
            <p:cNvPr id="217" name="Google Shape;217;p27"/>
            <p:cNvSpPr txBox="1"/>
            <p:nvPr/>
          </p:nvSpPr>
          <p:spPr>
            <a:xfrm>
              <a:off x="-72625" y="3528875"/>
              <a:ext cx="3083100" cy="646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Char char="●"/>
              </a:pPr>
              <a:r>
                <a:rPr b="1" lang="en" sz="1200">
                  <a:solidFill>
                    <a:schemeClr val="dk1"/>
                  </a:solidFill>
                </a:rPr>
                <a:t>Higher: ‘</a:t>
              </a:r>
              <a:r>
                <a:rPr b="1" lang="en" sz="1200">
                  <a:solidFill>
                    <a:schemeClr val="dk1"/>
                  </a:solidFill>
                </a:rPr>
                <a:t>$100-300’</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rPr>
                <a:t>Lower: ‘$300-500’ or </a:t>
              </a:r>
              <a:r>
                <a:rPr b="1" lang="en" sz="1200">
                  <a:solidFill>
                    <a:schemeClr val="dk1"/>
                  </a:solidFill>
                </a:rPr>
                <a:t>‘&gt;$500’</a:t>
              </a:r>
              <a:endParaRPr b="1" sz="1200">
                <a:solidFill>
                  <a:schemeClr val="dk1"/>
                </a:solidFill>
              </a:endParaRPr>
            </a:p>
          </p:txBody>
        </p:sp>
        <p:sp>
          <p:nvSpPr>
            <p:cNvPr id="218" name="Google Shape;218;p27"/>
            <p:cNvSpPr/>
            <p:nvPr/>
          </p:nvSpPr>
          <p:spPr>
            <a:xfrm>
              <a:off x="269000" y="2071900"/>
              <a:ext cx="2719200" cy="246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5818E"/>
                </a:solidFill>
              </a:endParaRPr>
            </a:p>
          </p:txBody>
        </p:sp>
        <p:sp>
          <p:nvSpPr>
            <p:cNvPr id="219" name="Google Shape;219;p27"/>
            <p:cNvSpPr txBox="1"/>
            <p:nvPr/>
          </p:nvSpPr>
          <p:spPr>
            <a:xfrm>
              <a:off x="41550" y="12559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200">
                  <a:solidFill>
                    <a:schemeClr val="dk1"/>
                  </a:solidFill>
                </a:rPr>
                <a:t>Customer Distribution by Price Tier</a:t>
              </a:r>
              <a:endParaRPr sz="1200"/>
            </a:p>
          </p:txBody>
        </p:sp>
        <p:sp>
          <p:nvSpPr>
            <p:cNvPr id="220" name="Google Shape;220;p27"/>
            <p:cNvSpPr/>
            <p:nvPr/>
          </p:nvSpPr>
          <p:spPr>
            <a:xfrm>
              <a:off x="269000" y="2366975"/>
              <a:ext cx="2719200" cy="5727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27"/>
          <p:cNvGrpSpPr/>
          <p:nvPr/>
        </p:nvGrpSpPr>
        <p:grpSpPr>
          <a:xfrm>
            <a:off x="2921075" y="1484525"/>
            <a:ext cx="6201350" cy="2919450"/>
            <a:chOff x="2921075" y="1255925"/>
            <a:chExt cx="6201350" cy="2919450"/>
          </a:xfrm>
        </p:grpSpPr>
        <p:pic>
          <p:nvPicPr>
            <p:cNvPr id="222" name="Google Shape;222;p27"/>
            <p:cNvPicPr preferRelativeResize="0"/>
            <p:nvPr/>
          </p:nvPicPr>
          <p:blipFill>
            <a:blip r:embed="rId4">
              <a:alphaModFix/>
            </a:blip>
            <a:stretch>
              <a:fillRect/>
            </a:stretch>
          </p:blipFill>
          <p:spPr>
            <a:xfrm>
              <a:off x="6133525" y="1656125"/>
              <a:ext cx="2977801" cy="1668001"/>
            </a:xfrm>
            <a:prstGeom prst="rect">
              <a:avLst/>
            </a:prstGeom>
            <a:noFill/>
            <a:ln>
              <a:noFill/>
            </a:ln>
          </p:spPr>
        </p:pic>
        <p:pic>
          <p:nvPicPr>
            <p:cNvPr id="223" name="Google Shape;223;p27"/>
            <p:cNvPicPr preferRelativeResize="0"/>
            <p:nvPr/>
          </p:nvPicPr>
          <p:blipFill>
            <a:blip r:embed="rId5">
              <a:alphaModFix/>
            </a:blip>
            <a:stretch>
              <a:fillRect/>
            </a:stretch>
          </p:blipFill>
          <p:spPr>
            <a:xfrm>
              <a:off x="3083100" y="1630850"/>
              <a:ext cx="3043149" cy="1718550"/>
            </a:xfrm>
            <a:prstGeom prst="rect">
              <a:avLst/>
            </a:prstGeom>
            <a:noFill/>
            <a:ln>
              <a:noFill/>
            </a:ln>
          </p:spPr>
        </p:pic>
        <p:sp>
          <p:nvSpPr>
            <p:cNvPr id="224" name="Google Shape;224;p27"/>
            <p:cNvSpPr txBox="1"/>
            <p:nvPr/>
          </p:nvSpPr>
          <p:spPr>
            <a:xfrm>
              <a:off x="2921075" y="3528875"/>
              <a:ext cx="3043200" cy="646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Char char="●"/>
              </a:pPr>
              <a:r>
                <a:rPr b="1" lang="en" sz="1200">
                  <a:solidFill>
                    <a:schemeClr val="dk1"/>
                  </a:solidFill>
                </a:rPr>
                <a:t>Higher: </a:t>
              </a:r>
              <a:r>
                <a:rPr b="1" lang="en" sz="1200">
                  <a:solidFill>
                    <a:schemeClr val="dk1"/>
                  </a:solidFill>
                </a:rPr>
                <a:t>‘$300-500’ or ‘&gt;$500’</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rPr>
                <a:t>Lower: </a:t>
              </a:r>
              <a:r>
                <a:rPr b="1" lang="en" sz="1200">
                  <a:solidFill>
                    <a:schemeClr val="dk1"/>
                  </a:solidFill>
                </a:rPr>
                <a:t>‘$100-300’</a:t>
              </a:r>
              <a:endParaRPr b="1" sz="1200">
                <a:solidFill>
                  <a:schemeClr val="dk1"/>
                </a:solidFill>
              </a:endParaRPr>
            </a:p>
          </p:txBody>
        </p:sp>
        <p:sp>
          <p:nvSpPr>
            <p:cNvPr id="225" name="Google Shape;225;p27"/>
            <p:cNvSpPr txBox="1"/>
            <p:nvPr/>
          </p:nvSpPr>
          <p:spPr>
            <a:xfrm>
              <a:off x="3104675" y="12559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200">
                  <a:solidFill>
                    <a:schemeClr val="dk1"/>
                  </a:solidFill>
                </a:rPr>
                <a:t>Repurchase% of Each Price Tier</a:t>
              </a:r>
              <a:endParaRPr sz="1200"/>
            </a:p>
          </p:txBody>
        </p:sp>
        <p:sp>
          <p:nvSpPr>
            <p:cNvPr id="226" name="Google Shape;226;p27"/>
            <p:cNvSpPr txBox="1"/>
            <p:nvPr/>
          </p:nvSpPr>
          <p:spPr>
            <a:xfrm>
              <a:off x="6122425" y="12559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200">
                  <a:solidFill>
                    <a:schemeClr val="dk1"/>
                  </a:solidFill>
                </a:rPr>
                <a:t>Subscribed% of Each Price Tier</a:t>
              </a:r>
              <a:endParaRPr sz="1200"/>
            </a:p>
          </p:txBody>
        </p:sp>
        <p:sp>
          <p:nvSpPr>
            <p:cNvPr id="227" name="Google Shape;227;p27"/>
            <p:cNvSpPr/>
            <p:nvPr/>
          </p:nvSpPr>
          <p:spPr>
            <a:xfrm>
              <a:off x="3245075" y="2367175"/>
              <a:ext cx="2719200" cy="5727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5818E"/>
                </a:solidFill>
              </a:endParaRPr>
            </a:p>
          </p:txBody>
        </p:sp>
        <p:sp>
          <p:nvSpPr>
            <p:cNvPr id="228" name="Google Shape;228;p27"/>
            <p:cNvSpPr/>
            <p:nvPr/>
          </p:nvSpPr>
          <p:spPr>
            <a:xfrm>
              <a:off x="3245075" y="2071900"/>
              <a:ext cx="2719200" cy="2463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6262825" y="2071900"/>
              <a:ext cx="2719200" cy="2463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6262825" y="2366975"/>
              <a:ext cx="2719200" cy="5727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5818E"/>
                </a:solidFill>
              </a:endParaRPr>
            </a:p>
          </p:txBody>
        </p:sp>
      </p:grpSp>
      <p:grpSp>
        <p:nvGrpSpPr>
          <p:cNvPr id="231" name="Google Shape;231;p27"/>
          <p:cNvGrpSpPr/>
          <p:nvPr/>
        </p:nvGrpSpPr>
        <p:grpSpPr>
          <a:xfrm>
            <a:off x="5756850" y="3757475"/>
            <a:ext cx="3387150" cy="1046700"/>
            <a:chOff x="5756850" y="3528875"/>
            <a:chExt cx="3387150" cy="1046700"/>
          </a:xfrm>
        </p:grpSpPr>
        <p:sp>
          <p:nvSpPr>
            <p:cNvPr id="232" name="Google Shape;232;p27"/>
            <p:cNvSpPr txBox="1"/>
            <p:nvPr/>
          </p:nvSpPr>
          <p:spPr>
            <a:xfrm>
              <a:off x="6496800" y="3528875"/>
              <a:ext cx="26472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rgbClr val="EA9999"/>
                  </a:solidFill>
                </a:rPr>
                <a:t>Higher in # Customers, </a:t>
              </a:r>
              <a:endParaRPr b="1">
                <a:solidFill>
                  <a:srgbClr val="EA9999"/>
                </a:solidFill>
              </a:endParaRPr>
            </a:p>
            <a:p>
              <a:pPr indent="0" lvl="0" marL="0" rtl="0" algn="l">
                <a:lnSpc>
                  <a:spcPct val="150000"/>
                </a:lnSpc>
                <a:spcBef>
                  <a:spcPts val="0"/>
                </a:spcBef>
                <a:spcAft>
                  <a:spcPts val="0"/>
                </a:spcAft>
                <a:buNone/>
              </a:pPr>
              <a:r>
                <a:rPr b="1" lang="en">
                  <a:solidFill>
                    <a:srgbClr val="EA9999"/>
                  </a:solidFill>
                </a:rPr>
                <a:t>Lower in Repurchase and Subscription%</a:t>
              </a:r>
              <a:endParaRPr b="1">
                <a:solidFill>
                  <a:srgbClr val="EA9999"/>
                </a:solidFill>
              </a:endParaRPr>
            </a:p>
          </p:txBody>
        </p:sp>
        <p:sp>
          <p:nvSpPr>
            <p:cNvPr id="233" name="Google Shape;233;p27"/>
            <p:cNvSpPr/>
            <p:nvPr/>
          </p:nvSpPr>
          <p:spPr>
            <a:xfrm>
              <a:off x="5756850" y="3681825"/>
              <a:ext cx="581100" cy="369300"/>
            </a:xfrm>
            <a:prstGeom prs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424275" y="360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Three Directions to Increase Revenue</a:t>
            </a:r>
            <a:endParaRPr sz="3000"/>
          </a:p>
        </p:txBody>
      </p:sp>
      <p:sp>
        <p:nvSpPr>
          <p:cNvPr id="239" name="Google Shape;239;p28"/>
          <p:cNvSpPr/>
          <p:nvPr/>
        </p:nvSpPr>
        <p:spPr>
          <a:xfrm>
            <a:off x="405050" y="1479650"/>
            <a:ext cx="2612400" cy="2519400"/>
          </a:xfrm>
          <a:prstGeom prst="roundRect">
            <a:avLst>
              <a:gd fmla="val 16667" name="adj"/>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8"/>
          <p:cNvGrpSpPr/>
          <p:nvPr/>
        </p:nvGrpSpPr>
        <p:grpSpPr>
          <a:xfrm>
            <a:off x="1268303" y="1928561"/>
            <a:ext cx="885892" cy="800397"/>
            <a:chOff x="-60255350" y="3733825"/>
            <a:chExt cx="316650" cy="316550"/>
          </a:xfrm>
        </p:grpSpPr>
        <p:sp>
          <p:nvSpPr>
            <p:cNvPr id="241" name="Google Shape;241;p2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8" name="Google Shape;248;p28"/>
          <p:cNvSpPr txBox="1"/>
          <p:nvPr/>
        </p:nvSpPr>
        <p:spPr>
          <a:xfrm>
            <a:off x="424275" y="2942550"/>
            <a:ext cx="25932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rgbClr val="783F04"/>
                </a:solidFill>
                <a:latin typeface="Raleway"/>
                <a:ea typeface="Raleway"/>
                <a:cs typeface="Raleway"/>
                <a:sym typeface="Raleway"/>
              </a:rPr>
              <a:t>Convert to</a:t>
            </a:r>
            <a:r>
              <a:rPr b="1" lang="en" sz="1600">
                <a:solidFill>
                  <a:srgbClr val="783F04"/>
                </a:solidFill>
                <a:latin typeface="Raleway"/>
                <a:ea typeface="Raleway"/>
                <a:cs typeface="Raleway"/>
                <a:sym typeface="Raleway"/>
              </a:rPr>
              <a:t> </a:t>
            </a:r>
            <a:endParaRPr b="1" sz="1600">
              <a:solidFill>
                <a:srgbClr val="783F04"/>
              </a:solidFill>
              <a:latin typeface="Raleway"/>
              <a:ea typeface="Raleway"/>
              <a:cs typeface="Raleway"/>
              <a:sym typeface="Raleway"/>
            </a:endParaRPr>
          </a:p>
          <a:p>
            <a:pPr indent="0" lvl="0" marL="0" rtl="0" algn="ctr">
              <a:lnSpc>
                <a:spcPct val="150000"/>
              </a:lnSpc>
              <a:spcBef>
                <a:spcPts val="0"/>
              </a:spcBef>
              <a:spcAft>
                <a:spcPts val="0"/>
              </a:spcAft>
              <a:buNone/>
            </a:pPr>
            <a:r>
              <a:rPr b="1" lang="en" sz="1600">
                <a:solidFill>
                  <a:srgbClr val="783F04"/>
                </a:solidFill>
                <a:latin typeface="Raleway"/>
                <a:ea typeface="Raleway"/>
                <a:cs typeface="Raleway"/>
                <a:sym typeface="Raleway"/>
              </a:rPr>
              <a:t>H</a:t>
            </a:r>
            <a:r>
              <a:rPr b="1" lang="en" sz="1600">
                <a:solidFill>
                  <a:srgbClr val="783F04"/>
                </a:solidFill>
                <a:latin typeface="Raleway"/>
                <a:ea typeface="Raleway"/>
                <a:cs typeface="Raleway"/>
                <a:sym typeface="Raleway"/>
              </a:rPr>
              <a:t>igher Price Tiers</a:t>
            </a:r>
            <a:endParaRPr b="1" sz="1600">
              <a:solidFill>
                <a:srgbClr val="783F04"/>
              </a:solidFill>
              <a:latin typeface="Raleway"/>
              <a:ea typeface="Raleway"/>
              <a:cs typeface="Raleway"/>
              <a:sym typeface="Raleway"/>
            </a:endParaRPr>
          </a:p>
        </p:txBody>
      </p:sp>
      <p:sp>
        <p:nvSpPr>
          <p:cNvPr id="249" name="Google Shape;249;p28"/>
          <p:cNvSpPr/>
          <p:nvPr/>
        </p:nvSpPr>
        <p:spPr>
          <a:xfrm>
            <a:off x="3250425" y="1479650"/>
            <a:ext cx="2612400" cy="2519400"/>
          </a:xfrm>
          <a:prstGeom prst="roundRect">
            <a:avLst>
              <a:gd fmla="val 16667" name="adj"/>
            </a:avLst>
          </a:prstGeom>
          <a:solidFill>
            <a:srgbClr val="D9EAD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txBox="1"/>
          <p:nvPr/>
        </p:nvSpPr>
        <p:spPr>
          <a:xfrm>
            <a:off x="3250425" y="2942550"/>
            <a:ext cx="26124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rgbClr val="274E13"/>
                </a:solidFill>
                <a:latin typeface="Raleway"/>
                <a:ea typeface="Raleway"/>
                <a:cs typeface="Raleway"/>
                <a:sym typeface="Raleway"/>
              </a:rPr>
              <a:t>Improve </a:t>
            </a:r>
            <a:endParaRPr b="1" sz="1600">
              <a:solidFill>
                <a:srgbClr val="274E13"/>
              </a:solidFill>
              <a:latin typeface="Raleway"/>
              <a:ea typeface="Raleway"/>
              <a:cs typeface="Raleway"/>
              <a:sym typeface="Raleway"/>
            </a:endParaRPr>
          </a:p>
          <a:p>
            <a:pPr indent="0" lvl="0" marL="0" rtl="0" algn="ctr">
              <a:lnSpc>
                <a:spcPct val="150000"/>
              </a:lnSpc>
              <a:spcBef>
                <a:spcPts val="0"/>
              </a:spcBef>
              <a:spcAft>
                <a:spcPts val="0"/>
              </a:spcAft>
              <a:buNone/>
            </a:pPr>
            <a:r>
              <a:rPr b="1" lang="en" sz="1600">
                <a:solidFill>
                  <a:srgbClr val="274E13"/>
                </a:solidFill>
                <a:latin typeface="Raleway"/>
                <a:ea typeface="Raleway"/>
                <a:cs typeface="Raleway"/>
                <a:sym typeface="Raleway"/>
              </a:rPr>
              <a:t>Repurchase Propensity</a:t>
            </a:r>
            <a:endParaRPr b="1" sz="1600">
              <a:solidFill>
                <a:srgbClr val="274E13"/>
              </a:solidFill>
              <a:latin typeface="Raleway"/>
              <a:ea typeface="Raleway"/>
              <a:cs typeface="Raleway"/>
              <a:sym typeface="Raleway"/>
            </a:endParaRPr>
          </a:p>
        </p:txBody>
      </p:sp>
      <p:sp>
        <p:nvSpPr>
          <p:cNvPr id="251" name="Google Shape;251;p28"/>
          <p:cNvSpPr/>
          <p:nvPr/>
        </p:nvSpPr>
        <p:spPr>
          <a:xfrm>
            <a:off x="6110350" y="1479650"/>
            <a:ext cx="2612400" cy="2519400"/>
          </a:xfrm>
          <a:prstGeom prst="roundRect">
            <a:avLst>
              <a:gd fmla="val 16667" name="adj"/>
            </a:avLst>
          </a:prstGeom>
          <a:solidFill>
            <a:srgbClr val="C9DA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txBox="1"/>
          <p:nvPr/>
        </p:nvSpPr>
        <p:spPr>
          <a:xfrm>
            <a:off x="6110350" y="2942550"/>
            <a:ext cx="26124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rgbClr val="1C4587"/>
                </a:solidFill>
                <a:latin typeface="Raleway"/>
                <a:ea typeface="Raleway"/>
                <a:cs typeface="Raleway"/>
                <a:sym typeface="Raleway"/>
              </a:rPr>
              <a:t>Increase</a:t>
            </a:r>
            <a:endParaRPr b="1" sz="1600">
              <a:solidFill>
                <a:srgbClr val="1C4587"/>
              </a:solidFill>
              <a:latin typeface="Raleway"/>
              <a:ea typeface="Raleway"/>
              <a:cs typeface="Raleway"/>
              <a:sym typeface="Raleway"/>
            </a:endParaRPr>
          </a:p>
          <a:p>
            <a:pPr indent="0" lvl="0" marL="0" rtl="0" algn="ctr">
              <a:lnSpc>
                <a:spcPct val="150000"/>
              </a:lnSpc>
              <a:spcBef>
                <a:spcPts val="0"/>
              </a:spcBef>
              <a:spcAft>
                <a:spcPts val="0"/>
              </a:spcAft>
              <a:buNone/>
            </a:pPr>
            <a:r>
              <a:rPr b="1" lang="en" sz="1600">
                <a:solidFill>
                  <a:srgbClr val="1C4587"/>
                </a:solidFill>
                <a:latin typeface="Raleway"/>
                <a:ea typeface="Raleway"/>
                <a:cs typeface="Raleway"/>
                <a:sym typeface="Raleway"/>
              </a:rPr>
              <a:t>Subscription Rate</a:t>
            </a:r>
            <a:endParaRPr b="1" sz="1600">
              <a:solidFill>
                <a:srgbClr val="1C4587"/>
              </a:solidFill>
              <a:latin typeface="Raleway"/>
              <a:ea typeface="Raleway"/>
              <a:cs typeface="Raleway"/>
              <a:sym typeface="Raleway"/>
            </a:endParaRPr>
          </a:p>
        </p:txBody>
      </p:sp>
      <p:grpSp>
        <p:nvGrpSpPr>
          <p:cNvPr id="253" name="Google Shape;253;p28"/>
          <p:cNvGrpSpPr/>
          <p:nvPr/>
        </p:nvGrpSpPr>
        <p:grpSpPr>
          <a:xfrm>
            <a:off x="4062904" y="1915518"/>
            <a:ext cx="885901" cy="826449"/>
            <a:chOff x="-62154300" y="3743950"/>
            <a:chExt cx="318200" cy="317450"/>
          </a:xfrm>
        </p:grpSpPr>
        <p:sp>
          <p:nvSpPr>
            <p:cNvPr id="254" name="Google Shape;254;p2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28"/>
          <p:cNvSpPr/>
          <p:nvPr/>
        </p:nvSpPr>
        <p:spPr>
          <a:xfrm>
            <a:off x="7086725" y="2037750"/>
            <a:ext cx="732883" cy="704217"/>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76200" y="934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Build Segmentation Algorithm</a:t>
            </a:r>
            <a:r>
              <a:rPr lang="en" sz="2000"/>
              <a:t> to Find the Most Profitable Customers</a:t>
            </a:r>
            <a:endParaRPr sz="2000"/>
          </a:p>
          <a:p>
            <a:pPr indent="0" lvl="0" marL="0" rtl="0" algn="l">
              <a:spcBef>
                <a:spcPts val="0"/>
              </a:spcBef>
              <a:spcAft>
                <a:spcPts val="0"/>
              </a:spcAft>
              <a:buNone/>
            </a:pPr>
            <a:r>
              <a:t/>
            </a:r>
            <a:endParaRPr sz="2000"/>
          </a:p>
        </p:txBody>
      </p:sp>
      <p:grpSp>
        <p:nvGrpSpPr>
          <p:cNvPr id="262" name="Google Shape;262;p29"/>
          <p:cNvGrpSpPr/>
          <p:nvPr/>
        </p:nvGrpSpPr>
        <p:grpSpPr>
          <a:xfrm>
            <a:off x="-4825" y="707600"/>
            <a:ext cx="1498800" cy="4241125"/>
            <a:chOff x="71375" y="707600"/>
            <a:chExt cx="1498800" cy="4241125"/>
          </a:xfrm>
        </p:grpSpPr>
        <p:sp>
          <p:nvSpPr>
            <p:cNvPr id="263" name="Google Shape;263;p29"/>
            <p:cNvSpPr/>
            <p:nvPr/>
          </p:nvSpPr>
          <p:spPr>
            <a:xfrm>
              <a:off x="244375" y="1344525"/>
              <a:ext cx="969600" cy="36042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29"/>
            <p:cNvGrpSpPr/>
            <p:nvPr/>
          </p:nvGrpSpPr>
          <p:grpSpPr>
            <a:xfrm>
              <a:off x="583097" y="707600"/>
              <a:ext cx="300802" cy="283699"/>
              <a:chOff x="2685825" y="840375"/>
              <a:chExt cx="481900" cy="481825"/>
            </a:xfrm>
          </p:grpSpPr>
          <p:sp>
            <p:nvSpPr>
              <p:cNvPr id="265" name="Google Shape;265;p2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6" name="Google Shape;266;p2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67" name="Google Shape;267;p29"/>
            <p:cNvSpPr txBox="1"/>
            <p:nvPr/>
          </p:nvSpPr>
          <p:spPr>
            <a:xfrm>
              <a:off x="191575" y="2111788"/>
              <a:ext cx="107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rPr>
                <a:t>Regression</a:t>
              </a:r>
              <a:endParaRPr b="1" sz="900">
                <a:solidFill>
                  <a:schemeClr val="lt1"/>
                </a:solidFill>
              </a:endParaRPr>
            </a:p>
            <a:p>
              <a:pPr indent="0" lvl="0" marL="0" rtl="0" algn="ctr">
                <a:spcBef>
                  <a:spcPts val="0"/>
                </a:spcBef>
                <a:spcAft>
                  <a:spcPts val="0"/>
                </a:spcAft>
                <a:buNone/>
              </a:pPr>
              <a:r>
                <a:rPr b="1" lang="en" sz="900">
                  <a:solidFill>
                    <a:schemeClr val="lt1"/>
                  </a:solidFill>
                </a:rPr>
                <a:t>(e.g. Lasso, Ridge)</a:t>
              </a:r>
              <a:endParaRPr b="1" sz="900">
                <a:solidFill>
                  <a:schemeClr val="lt1"/>
                </a:solidFill>
              </a:endParaRPr>
            </a:p>
          </p:txBody>
        </p:sp>
        <p:sp>
          <p:nvSpPr>
            <p:cNvPr id="268" name="Google Shape;268;p29"/>
            <p:cNvSpPr txBox="1"/>
            <p:nvPr/>
          </p:nvSpPr>
          <p:spPr>
            <a:xfrm>
              <a:off x="71375" y="1005825"/>
              <a:ext cx="149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2CC"/>
                  </a:solidFill>
                  <a:latin typeface="Raleway"/>
                  <a:ea typeface="Raleway"/>
                  <a:cs typeface="Raleway"/>
                  <a:sym typeface="Raleway"/>
                </a:rPr>
                <a:t>Model Development</a:t>
              </a:r>
              <a:endParaRPr b="1" sz="1000">
                <a:solidFill>
                  <a:srgbClr val="FFF2CC"/>
                </a:solidFill>
                <a:latin typeface="Raleway"/>
                <a:ea typeface="Raleway"/>
                <a:cs typeface="Raleway"/>
                <a:sym typeface="Raleway"/>
              </a:endParaRPr>
            </a:p>
          </p:txBody>
        </p:sp>
        <p:pic>
          <p:nvPicPr>
            <p:cNvPr id="269" name="Google Shape;269;p29"/>
            <p:cNvPicPr preferRelativeResize="0"/>
            <p:nvPr/>
          </p:nvPicPr>
          <p:blipFill>
            <a:blip r:embed="rId3">
              <a:alphaModFix/>
            </a:blip>
            <a:stretch>
              <a:fillRect/>
            </a:stretch>
          </p:blipFill>
          <p:spPr>
            <a:xfrm>
              <a:off x="305201" y="1474900"/>
              <a:ext cx="845900" cy="608125"/>
            </a:xfrm>
            <a:prstGeom prst="rect">
              <a:avLst/>
            </a:prstGeom>
            <a:noFill/>
            <a:ln>
              <a:noFill/>
            </a:ln>
          </p:spPr>
        </p:pic>
        <p:pic>
          <p:nvPicPr>
            <p:cNvPr id="270" name="Google Shape;270;p29"/>
            <p:cNvPicPr preferRelativeResize="0"/>
            <p:nvPr/>
          </p:nvPicPr>
          <p:blipFill>
            <a:blip r:embed="rId4">
              <a:alphaModFix/>
            </a:blip>
            <a:stretch>
              <a:fillRect/>
            </a:stretch>
          </p:blipFill>
          <p:spPr>
            <a:xfrm>
              <a:off x="305200" y="2772475"/>
              <a:ext cx="845900" cy="646500"/>
            </a:xfrm>
            <a:prstGeom prst="rect">
              <a:avLst/>
            </a:prstGeom>
            <a:noFill/>
            <a:ln>
              <a:noFill/>
            </a:ln>
          </p:spPr>
        </p:pic>
        <p:pic>
          <p:nvPicPr>
            <p:cNvPr id="271" name="Google Shape;271;p29"/>
            <p:cNvPicPr preferRelativeResize="0"/>
            <p:nvPr/>
          </p:nvPicPr>
          <p:blipFill>
            <a:blip r:embed="rId5">
              <a:alphaModFix/>
            </a:blip>
            <a:stretch>
              <a:fillRect/>
            </a:stretch>
          </p:blipFill>
          <p:spPr>
            <a:xfrm>
              <a:off x="305050" y="3965201"/>
              <a:ext cx="845894" cy="572699"/>
            </a:xfrm>
            <a:prstGeom prst="rect">
              <a:avLst/>
            </a:prstGeom>
            <a:noFill/>
            <a:ln cap="flat" cmpd="sng" w="9525">
              <a:solidFill>
                <a:srgbClr val="FFF2CC"/>
              </a:solidFill>
              <a:prstDash val="solid"/>
              <a:round/>
              <a:headEnd len="sm" w="sm" type="none"/>
              <a:tailEnd len="sm" w="sm" type="none"/>
            </a:ln>
          </p:spPr>
        </p:pic>
        <p:sp>
          <p:nvSpPr>
            <p:cNvPr id="272" name="Google Shape;272;p29"/>
            <p:cNvSpPr txBox="1"/>
            <p:nvPr/>
          </p:nvSpPr>
          <p:spPr>
            <a:xfrm>
              <a:off x="166250" y="3418963"/>
              <a:ext cx="107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rPr>
                <a:t>Decision Tree</a:t>
              </a:r>
              <a:endParaRPr b="1" sz="900">
                <a:solidFill>
                  <a:schemeClr val="lt1"/>
                </a:solidFill>
              </a:endParaRPr>
            </a:p>
          </p:txBody>
        </p:sp>
        <p:sp>
          <p:nvSpPr>
            <p:cNvPr id="273" name="Google Shape;273;p29"/>
            <p:cNvSpPr txBox="1"/>
            <p:nvPr/>
          </p:nvSpPr>
          <p:spPr>
            <a:xfrm>
              <a:off x="166250" y="4456388"/>
              <a:ext cx="1075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rPr>
                <a:t>Random Forests</a:t>
              </a:r>
              <a:endParaRPr b="1" sz="900">
                <a:solidFill>
                  <a:schemeClr val="lt1"/>
                </a:solidFill>
              </a:endParaRPr>
            </a:p>
          </p:txBody>
        </p:sp>
      </p:grpSp>
      <p:grpSp>
        <p:nvGrpSpPr>
          <p:cNvPr id="274" name="Google Shape;274;p29"/>
          <p:cNvGrpSpPr/>
          <p:nvPr/>
        </p:nvGrpSpPr>
        <p:grpSpPr>
          <a:xfrm>
            <a:off x="1125000" y="680087"/>
            <a:ext cx="2666575" cy="4240738"/>
            <a:chOff x="1125000" y="680087"/>
            <a:chExt cx="2666575" cy="4240738"/>
          </a:xfrm>
        </p:grpSpPr>
        <p:grpSp>
          <p:nvGrpSpPr>
            <p:cNvPr id="275" name="Google Shape;275;p29"/>
            <p:cNvGrpSpPr/>
            <p:nvPr/>
          </p:nvGrpSpPr>
          <p:grpSpPr>
            <a:xfrm>
              <a:off x="2372104" y="680087"/>
              <a:ext cx="300794" cy="338723"/>
              <a:chOff x="2829304" y="810287"/>
              <a:chExt cx="300794" cy="338723"/>
            </a:xfrm>
          </p:grpSpPr>
          <p:sp>
            <p:nvSpPr>
              <p:cNvPr id="276" name="Google Shape;276;p29"/>
              <p:cNvSpPr/>
              <p:nvPr/>
            </p:nvSpPr>
            <p:spPr>
              <a:xfrm>
                <a:off x="2869401" y="810287"/>
                <a:ext cx="220655" cy="302677"/>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7" name="Google Shape;277;p29"/>
              <p:cNvSpPr/>
              <p:nvPr/>
            </p:nvSpPr>
            <p:spPr>
              <a:xfrm>
                <a:off x="2829304" y="1038323"/>
                <a:ext cx="300794" cy="110687"/>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78" name="Google Shape;278;p29"/>
            <p:cNvGrpSpPr/>
            <p:nvPr/>
          </p:nvGrpSpPr>
          <p:grpSpPr>
            <a:xfrm>
              <a:off x="1281550" y="1344525"/>
              <a:ext cx="2481900" cy="1078200"/>
              <a:chOff x="1738750" y="1373375"/>
              <a:chExt cx="2481900" cy="1078200"/>
            </a:xfrm>
          </p:grpSpPr>
          <p:sp>
            <p:nvSpPr>
              <p:cNvPr id="279" name="Google Shape;279;p29"/>
              <p:cNvSpPr/>
              <p:nvPr/>
            </p:nvSpPr>
            <p:spPr>
              <a:xfrm>
                <a:off x="1882975" y="1373375"/>
                <a:ext cx="2289600" cy="1078200"/>
              </a:xfrm>
              <a:prstGeom prst="roundRect">
                <a:avLst>
                  <a:gd fmla="val 16667" name="adj"/>
                </a:avLst>
              </a:prstGeom>
              <a:solidFill>
                <a:srgbClr val="FFE599"/>
              </a:solidFill>
              <a:ln cap="flat" cmpd="sng" w="9525">
                <a:solidFill>
                  <a:srgbClr val="FFF2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txBox="1"/>
              <p:nvPr/>
            </p:nvSpPr>
            <p:spPr>
              <a:xfrm>
                <a:off x="1738750" y="1712625"/>
                <a:ext cx="24819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rgbClr val="783F04"/>
                  </a:buClr>
                  <a:buSzPts val="1000"/>
                  <a:buChar char="●"/>
                </a:pPr>
                <a:r>
                  <a:rPr b="1" lang="en" sz="1000">
                    <a:solidFill>
                      <a:srgbClr val="783F04"/>
                    </a:solidFill>
                  </a:rPr>
                  <a:t>Avg color ink used per month</a:t>
                </a:r>
                <a:endParaRPr b="1" sz="1000">
                  <a:solidFill>
                    <a:srgbClr val="783F04"/>
                  </a:solidFill>
                </a:endParaRPr>
              </a:p>
              <a:p>
                <a:pPr indent="-292100" lvl="0" marL="457200" rtl="0" algn="l">
                  <a:lnSpc>
                    <a:spcPct val="150000"/>
                  </a:lnSpc>
                  <a:spcBef>
                    <a:spcPts val="0"/>
                  </a:spcBef>
                  <a:spcAft>
                    <a:spcPts val="0"/>
                  </a:spcAft>
                  <a:buClr>
                    <a:srgbClr val="783F04"/>
                  </a:buClr>
                  <a:buSzPts val="1000"/>
                  <a:buChar char="●"/>
                </a:pPr>
                <a:r>
                  <a:rPr b="1" lang="en" sz="1000">
                    <a:solidFill>
                      <a:srgbClr val="783F04"/>
                    </a:solidFill>
                  </a:rPr>
                  <a:t>Avg pages printed per month</a:t>
                </a:r>
                <a:endParaRPr b="1" sz="1000">
                  <a:solidFill>
                    <a:srgbClr val="783F04"/>
                  </a:solidFill>
                </a:endParaRPr>
              </a:p>
            </p:txBody>
          </p:sp>
          <p:sp>
            <p:nvSpPr>
              <p:cNvPr id="281" name="Google Shape;281;p29"/>
              <p:cNvSpPr txBox="1"/>
              <p:nvPr/>
            </p:nvSpPr>
            <p:spPr>
              <a:xfrm>
                <a:off x="1882975" y="1421725"/>
                <a:ext cx="228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Raleway"/>
                    <a:ea typeface="Raleway"/>
                    <a:cs typeface="Raleway"/>
                    <a:sym typeface="Raleway"/>
                  </a:rPr>
                  <a:t>        </a:t>
                </a:r>
                <a:r>
                  <a:rPr b="1" lang="en" sz="1200" u="sng">
                    <a:solidFill>
                      <a:srgbClr val="783F04"/>
                    </a:solidFill>
                    <a:latin typeface="Raleway"/>
                    <a:ea typeface="Raleway"/>
                    <a:cs typeface="Raleway"/>
                    <a:sym typeface="Raleway"/>
                  </a:rPr>
                  <a:t>Usage</a:t>
                </a:r>
                <a:endParaRPr b="1" sz="1200" u="sng">
                  <a:solidFill>
                    <a:srgbClr val="783F04"/>
                  </a:solidFill>
                  <a:latin typeface="Raleway"/>
                  <a:ea typeface="Raleway"/>
                  <a:cs typeface="Raleway"/>
                  <a:sym typeface="Raleway"/>
                </a:endParaRPr>
              </a:p>
            </p:txBody>
          </p:sp>
        </p:grpSp>
        <p:sp>
          <p:nvSpPr>
            <p:cNvPr id="282" name="Google Shape;282;p29"/>
            <p:cNvSpPr txBox="1"/>
            <p:nvPr/>
          </p:nvSpPr>
          <p:spPr>
            <a:xfrm>
              <a:off x="1501975" y="1005825"/>
              <a:ext cx="228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2CC"/>
                  </a:solidFill>
                  <a:latin typeface="Raleway"/>
                  <a:ea typeface="Raleway"/>
                  <a:cs typeface="Raleway"/>
                  <a:sym typeface="Raleway"/>
                </a:rPr>
                <a:t>Segmentation Factors</a:t>
              </a:r>
              <a:endParaRPr b="1" sz="1000">
                <a:solidFill>
                  <a:srgbClr val="FFF2CC"/>
                </a:solidFill>
                <a:latin typeface="Raleway"/>
                <a:ea typeface="Raleway"/>
                <a:cs typeface="Raleway"/>
                <a:sym typeface="Raleway"/>
              </a:endParaRPr>
            </a:p>
          </p:txBody>
        </p:sp>
        <p:grpSp>
          <p:nvGrpSpPr>
            <p:cNvPr id="283" name="Google Shape;283;p29"/>
            <p:cNvGrpSpPr/>
            <p:nvPr/>
          </p:nvGrpSpPr>
          <p:grpSpPr>
            <a:xfrm>
              <a:off x="1281550" y="2593575"/>
              <a:ext cx="2481900" cy="1078200"/>
              <a:chOff x="1738750" y="2622425"/>
              <a:chExt cx="2481900" cy="1078200"/>
            </a:xfrm>
          </p:grpSpPr>
          <p:sp>
            <p:nvSpPr>
              <p:cNvPr id="284" name="Google Shape;284;p29"/>
              <p:cNvSpPr/>
              <p:nvPr/>
            </p:nvSpPr>
            <p:spPr>
              <a:xfrm>
                <a:off x="1882975" y="2622425"/>
                <a:ext cx="2289600" cy="1078200"/>
              </a:xfrm>
              <a:prstGeom prst="roundRect">
                <a:avLst>
                  <a:gd fmla="val 16667" name="adj"/>
                </a:avLst>
              </a:prstGeom>
              <a:solidFill>
                <a:srgbClr val="FFE599"/>
              </a:solidFill>
              <a:ln cap="flat" cmpd="sng" w="9525">
                <a:solidFill>
                  <a:srgbClr val="FFF2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txBox="1"/>
              <p:nvPr/>
            </p:nvSpPr>
            <p:spPr>
              <a:xfrm>
                <a:off x="1738750" y="2961675"/>
                <a:ext cx="2481900" cy="569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rgbClr val="783F04"/>
                  </a:buClr>
                  <a:buSzPts val="1000"/>
                  <a:buChar char="●"/>
                </a:pPr>
                <a:r>
                  <a:rPr b="1" lang="en" sz="1000">
                    <a:solidFill>
                      <a:srgbClr val="783F04"/>
                    </a:solidFill>
                  </a:rPr>
                  <a:t>Occupation</a:t>
                </a:r>
                <a:endParaRPr b="1" sz="1000">
                  <a:solidFill>
                    <a:srgbClr val="783F04"/>
                  </a:solidFill>
                </a:endParaRPr>
              </a:p>
              <a:p>
                <a:pPr indent="-292100" lvl="0" marL="457200" rtl="0" algn="l">
                  <a:lnSpc>
                    <a:spcPct val="150000"/>
                  </a:lnSpc>
                  <a:spcBef>
                    <a:spcPts val="0"/>
                  </a:spcBef>
                  <a:spcAft>
                    <a:spcPts val="0"/>
                  </a:spcAft>
                  <a:buClr>
                    <a:srgbClr val="783F04"/>
                  </a:buClr>
                  <a:buSzPts val="1000"/>
                  <a:buChar char="●"/>
                </a:pPr>
                <a:r>
                  <a:rPr b="1" lang="en" sz="1000">
                    <a:solidFill>
                      <a:srgbClr val="783F04"/>
                    </a:solidFill>
                  </a:rPr>
                  <a:t>Household income</a:t>
                </a:r>
                <a:endParaRPr b="1" sz="1000">
                  <a:solidFill>
                    <a:srgbClr val="783F04"/>
                  </a:solidFill>
                </a:endParaRPr>
              </a:p>
            </p:txBody>
          </p:sp>
          <p:sp>
            <p:nvSpPr>
              <p:cNvPr id="286" name="Google Shape;286;p29"/>
              <p:cNvSpPr txBox="1"/>
              <p:nvPr/>
            </p:nvSpPr>
            <p:spPr>
              <a:xfrm>
                <a:off x="1882975" y="2670775"/>
                <a:ext cx="228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Raleway"/>
                    <a:ea typeface="Raleway"/>
                    <a:cs typeface="Raleway"/>
                    <a:sym typeface="Raleway"/>
                  </a:rPr>
                  <a:t>        </a:t>
                </a:r>
                <a:r>
                  <a:rPr b="1" lang="en" sz="1200" u="sng">
                    <a:solidFill>
                      <a:srgbClr val="783F04"/>
                    </a:solidFill>
                    <a:latin typeface="Raleway"/>
                    <a:ea typeface="Raleway"/>
                    <a:cs typeface="Raleway"/>
                    <a:sym typeface="Raleway"/>
                  </a:rPr>
                  <a:t>Demographics</a:t>
                </a:r>
                <a:endParaRPr b="1" sz="1200" u="sng">
                  <a:solidFill>
                    <a:srgbClr val="783F04"/>
                  </a:solidFill>
                  <a:latin typeface="Raleway"/>
                  <a:ea typeface="Raleway"/>
                  <a:cs typeface="Raleway"/>
                  <a:sym typeface="Raleway"/>
                </a:endParaRPr>
              </a:p>
            </p:txBody>
          </p:sp>
        </p:grpSp>
        <p:grpSp>
          <p:nvGrpSpPr>
            <p:cNvPr id="287" name="Google Shape;287;p29"/>
            <p:cNvGrpSpPr/>
            <p:nvPr/>
          </p:nvGrpSpPr>
          <p:grpSpPr>
            <a:xfrm>
              <a:off x="1281550" y="3805161"/>
              <a:ext cx="2481900" cy="1115664"/>
              <a:chOff x="1738750" y="3834011"/>
              <a:chExt cx="2481900" cy="1115664"/>
            </a:xfrm>
          </p:grpSpPr>
          <p:sp>
            <p:nvSpPr>
              <p:cNvPr id="288" name="Google Shape;288;p29"/>
              <p:cNvSpPr/>
              <p:nvPr/>
            </p:nvSpPr>
            <p:spPr>
              <a:xfrm>
                <a:off x="1882975" y="3871475"/>
                <a:ext cx="2289600" cy="1078200"/>
              </a:xfrm>
              <a:prstGeom prst="roundRect">
                <a:avLst>
                  <a:gd fmla="val 16667" name="adj"/>
                </a:avLst>
              </a:prstGeom>
              <a:solidFill>
                <a:srgbClr val="FFE599"/>
              </a:solidFill>
              <a:ln cap="flat" cmpd="sng" w="9525">
                <a:solidFill>
                  <a:srgbClr val="FFF2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txBox="1"/>
              <p:nvPr/>
            </p:nvSpPr>
            <p:spPr>
              <a:xfrm>
                <a:off x="1738750" y="4134525"/>
                <a:ext cx="2481900" cy="800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rgbClr val="783F04"/>
                  </a:buClr>
                  <a:buSzPts val="1000"/>
                  <a:buChar char="●"/>
                </a:pPr>
                <a:r>
                  <a:rPr b="1" lang="en" sz="1000">
                    <a:solidFill>
                      <a:srgbClr val="783F04"/>
                    </a:solidFill>
                  </a:rPr>
                  <a:t>Purchasing propensity (PP) of PC/Laptop/Competitors</a:t>
                </a:r>
                <a:endParaRPr b="1" sz="1000">
                  <a:solidFill>
                    <a:srgbClr val="783F04"/>
                  </a:solidFill>
                </a:endParaRPr>
              </a:p>
              <a:p>
                <a:pPr indent="-292100" lvl="0" marL="457200" rtl="0" algn="l">
                  <a:lnSpc>
                    <a:spcPct val="150000"/>
                  </a:lnSpc>
                  <a:spcBef>
                    <a:spcPts val="0"/>
                  </a:spcBef>
                  <a:spcAft>
                    <a:spcPts val="0"/>
                  </a:spcAft>
                  <a:buClr>
                    <a:srgbClr val="783F04"/>
                  </a:buClr>
                  <a:buSzPts val="1000"/>
                  <a:buChar char="●"/>
                </a:pPr>
                <a:r>
                  <a:rPr b="1" lang="en" sz="1000">
                    <a:solidFill>
                      <a:srgbClr val="783F04"/>
                    </a:solidFill>
                  </a:rPr>
                  <a:t>Printer Type</a:t>
                </a:r>
                <a:endParaRPr b="1" sz="1000">
                  <a:solidFill>
                    <a:srgbClr val="783F04"/>
                  </a:solidFill>
                </a:endParaRPr>
              </a:p>
            </p:txBody>
          </p:sp>
          <p:sp>
            <p:nvSpPr>
              <p:cNvPr id="290" name="Google Shape;290;p29"/>
              <p:cNvSpPr txBox="1"/>
              <p:nvPr/>
            </p:nvSpPr>
            <p:spPr>
              <a:xfrm>
                <a:off x="1882975" y="3834011"/>
                <a:ext cx="228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783F04"/>
                    </a:solidFill>
                    <a:latin typeface="Raleway"/>
                    <a:ea typeface="Raleway"/>
                    <a:cs typeface="Raleway"/>
                    <a:sym typeface="Raleway"/>
                  </a:rPr>
                  <a:t>        </a:t>
                </a:r>
                <a:r>
                  <a:rPr b="1" lang="en" sz="1200" u="sng">
                    <a:solidFill>
                      <a:srgbClr val="783F04"/>
                    </a:solidFill>
                    <a:latin typeface="Raleway"/>
                    <a:ea typeface="Raleway"/>
                    <a:cs typeface="Raleway"/>
                    <a:sym typeface="Raleway"/>
                  </a:rPr>
                  <a:t>Psychographics</a:t>
                </a:r>
                <a:endParaRPr b="1" sz="1200" u="sng">
                  <a:solidFill>
                    <a:srgbClr val="783F04"/>
                  </a:solidFill>
                  <a:latin typeface="Raleway"/>
                  <a:ea typeface="Raleway"/>
                  <a:cs typeface="Raleway"/>
                  <a:sym typeface="Raleway"/>
                </a:endParaRPr>
              </a:p>
            </p:txBody>
          </p:sp>
        </p:grpSp>
        <p:sp>
          <p:nvSpPr>
            <p:cNvPr id="291" name="Google Shape;291;p29"/>
            <p:cNvSpPr/>
            <p:nvPr/>
          </p:nvSpPr>
          <p:spPr>
            <a:xfrm>
              <a:off x="1125000" y="2976925"/>
              <a:ext cx="451800" cy="283800"/>
            </a:xfrm>
            <a:prstGeom prst="rightArrow">
              <a:avLst>
                <a:gd fmla="val 50000" name="adj1"/>
                <a:gd fmla="val 50000" name="adj2"/>
              </a:avLst>
            </a:prstGeom>
            <a:solidFill>
              <a:srgbClr val="F9CB9C"/>
            </a:solidFill>
            <a:ln cap="flat" cmpd="sng" w="952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9"/>
          <p:cNvGrpSpPr/>
          <p:nvPr/>
        </p:nvGrpSpPr>
        <p:grpSpPr>
          <a:xfrm>
            <a:off x="3674000" y="679814"/>
            <a:ext cx="3483900" cy="4268736"/>
            <a:chOff x="3674000" y="679814"/>
            <a:chExt cx="3483900" cy="4268736"/>
          </a:xfrm>
        </p:grpSpPr>
        <p:sp>
          <p:nvSpPr>
            <p:cNvPr id="293" name="Google Shape;293;p29"/>
            <p:cNvSpPr txBox="1"/>
            <p:nvPr/>
          </p:nvSpPr>
          <p:spPr>
            <a:xfrm>
              <a:off x="4046300" y="1512113"/>
              <a:ext cx="31116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chemeClr val="dk1"/>
                  </a:solidFill>
                </a:rPr>
                <a:t>M</a:t>
              </a:r>
              <a:r>
                <a:rPr b="1" lang="en" sz="1100">
                  <a:solidFill>
                    <a:schemeClr val="dk1"/>
                  </a:solidFill>
                </a:rPr>
                <a:t>onthly consumption of color ink and pages positive relates to product price</a:t>
              </a:r>
              <a:endParaRPr b="1" sz="1100">
                <a:solidFill>
                  <a:schemeClr val="dk1"/>
                </a:solidFill>
              </a:endParaRPr>
            </a:p>
          </p:txBody>
        </p:sp>
        <p:sp>
          <p:nvSpPr>
            <p:cNvPr id="294" name="Google Shape;294;p29"/>
            <p:cNvSpPr/>
            <p:nvPr/>
          </p:nvSpPr>
          <p:spPr>
            <a:xfrm>
              <a:off x="3970250" y="3832850"/>
              <a:ext cx="2962200" cy="1115700"/>
            </a:xfrm>
            <a:prstGeom prst="roundRect">
              <a:avLst>
                <a:gd fmla="val 16667" name="adj"/>
              </a:avLst>
            </a:prstGeom>
            <a:no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295" name="Google Shape;295;p29"/>
            <p:cNvSpPr/>
            <p:nvPr/>
          </p:nvSpPr>
          <p:spPr>
            <a:xfrm>
              <a:off x="3970100" y="1316800"/>
              <a:ext cx="2962200" cy="1115700"/>
            </a:xfrm>
            <a:prstGeom prst="roundRect">
              <a:avLst>
                <a:gd fmla="val 16667" name="adj"/>
              </a:avLst>
            </a:prstGeom>
            <a:no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EAD3"/>
                </a:solidFill>
              </a:endParaRPr>
            </a:p>
          </p:txBody>
        </p:sp>
        <p:sp>
          <p:nvSpPr>
            <p:cNvPr id="296" name="Google Shape;296;p29"/>
            <p:cNvSpPr/>
            <p:nvPr/>
          </p:nvSpPr>
          <p:spPr>
            <a:xfrm>
              <a:off x="3970100" y="2574825"/>
              <a:ext cx="2962200" cy="1115700"/>
            </a:xfrm>
            <a:prstGeom prst="roundRect">
              <a:avLst>
                <a:gd fmla="val 16667" name="adj"/>
              </a:avLst>
            </a:prstGeom>
            <a:no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297" name="Google Shape;297;p29"/>
            <p:cNvSpPr txBox="1"/>
            <p:nvPr/>
          </p:nvSpPr>
          <p:spPr>
            <a:xfrm>
              <a:off x="4270213" y="1005825"/>
              <a:ext cx="228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2"/>
                  </a:solidFill>
                  <a:latin typeface="Raleway"/>
                  <a:ea typeface="Raleway"/>
                  <a:cs typeface="Raleway"/>
                  <a:sym typeface="Raleway"/>
                </a:rPr>
                <a:t>Key Findings</a:t>
              </a:r>
              <a:endParaRPr b="1" sz="1000">
                <a:solidFill>
                  <a:schemeClr val="lt2"/>
                </a:solidFill>
                <a:latin typeface="Raleway"/>
                <a:ea typeface="Raleway"/>
                <a:cs typeface="Raleway"/>
                <a:sym typeface="Raleway"/>
              </a:endParaRPr>
            </a:p>
          </p:txBody>
        </p:sp>
        <p:grpSp>
          <p:nvGrpSpPr>
            <p:cNvPr id="298" name="Google Shape;298;p29"/>
            <p:cNvGrpSpPr/>
            <p:nvPr/>
          </p:nvGrpSpPr>
          <p:grpSpPr>
            <a:xfrm>
              <a:off x="5245406" y="679814"/>
              <a:ext cx="339200" cy="339271"/>
              <a:chOff x="5049725" y="2027900"/>
              <a:chExt cx="481750" cy="481850"/>
            </a:xfrm>
          </p:grpSpPr>
          <p:sp>
            <p:nvSpPr>
              <p:cNvPr id="299" name="Google Shape;299;p2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00" name="Google Shape;300;p2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01" name="Google Shape;301;p2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02" name="Google Shape;302;p2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03" name="Google Shape;303;p2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04" name="Google Shape;304;p2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05" name="Google Shape;305;p2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06" name="Google Shape;306;p2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sp>
          <p:nvSpPr>
            <p:cNvPr id="307" name="Google Shape;307;p29"/>
            <p:cNvSpPr txBox="1"/>
            <p:nvPr/>
          </p:nvSpPr>
          <p:spPr>
            <a:xfrm>
              <a:off x="4046300" y="2701725"/>
              <a:ext cx="2886000" cy="86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chemeClr val="dk1"/>
                  </a:solidFill>
                </a:rPr>
                <a:t>Self-employed customers (esp. Administration/Managerial, Homemaker) prefer higher price vs. Office customers</a:t>
              </a:r>
              <a:endParaRPr b="1" sz="1100">
                <a:solidFill>
                  <a:schemeClr val="dk1"/>
                </a:solidFill>
              </a:endParaRPr>
            </a:p>
          </p:txBody>
        </p:sp>
        <p:sp>
          <p:nvSpPr>
            <p:cNvPr id="308" name="Google Shape;308;p29"/>
            <p:cNvSpPr txBox="1"/>
            <p:nvPr/>
          </p:nvSpPr>
          <p:spPr>
            <a:xfrm>
              <a:off x="4008200" y="3825750"/>
              <a:ext cx="27705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chemeClr val="dk1"/>
                  </a:solidFill>
                </a:rPr>
                <a:t>Positive relations between price and:</a:t>
              </a:r>
              <a:endParaRPr b="1" sz="1100">
                <a:solidFill>
                  <a:schemeClr val="dk1"/>
                </a:solidFill>
              </a:endParaRPr>
            </a:p>
            <a:p>
              <a:pPr indent="-298450" lvl="0" marL="457200" rtl="0" algn="l">
                <a:lnSpc>
                  <a:spcPct val="150000"/>
                </a:lnSpc>
                <a:spcBef>
                  <a:spcPts val="0"/>
                </a:spcBef>
                <a:spcAft>
                  <a:spcPts val="0"/>
                </a:spcAft>
                <a:buClr>
                  <a:schemeClr val="dk1"/>
                </a:buClr>
                <a:buSzPts val="1100"/>
                <a:buChar char="●"/>
              </a:pPr>
              <a:r>
                <a:rPr b="1" lang="en" sz="1100">
                  <a:solidFill>
                    <a:schemeClr val="dk1"/>
                  </a:solidFill>
                </a:rPr>
                <a:t>Propensity of PC/Laptop</a:t>
              </a:r>
              <a:endParaRPr b="1" sz="1100">
                <a:solidFill>
                  <a:schemeClr val="dk1"/>
                </a:solidFill>
              </a:endParaRPr>
            </a:p>
            <a:p>
              <a:pPr indent="-298450" lvl="0" marL="457200" rtl="0" algn="l">
                <a:lnSpc>
                  <a:spcPct val="150000"/>
                </a:lnSpc>
                <a:spcBef>
                  <a:spcPts val="0"/>
                </a:spcBef>
                <a:spcAft>
                  <a:spcPts val="0"/>
                </a:spcAft>
                <a:buClr>
                  <a:schemeClr val="dk1"/>
                </a:buClr>
                <a:buSzPts val="1100"/>
                <a:buChar char="●"/>
              </a:pPr>
              <a:r>
                <a:rPr b="1" lang="en" sz="1100">
                  <a:solidFill>
                    <a:schemeClr val="dk1"/>
                  </a:solidFill>
                </a:rPr>
                <a:t>Propensity of Smaller format printers</a:t>
              </a:r>
              <a:endParaRPr b="1" sz="1100">
                <a:solidFill>
                  <a:schemeClr val="dk1"/>
                </a:solidFill>
              </a:endParaRPr>
            </a:p>
          </p:txBody>
        </p:sp>
        <p:sp>
          <p:nvSpPr>
            <p:cNvPr id="309" name="Google Shape;309;p29"/>
            <p:cNvSpPr/>
            <p:nvPr/>
          </p:nvSpPr>
          <p:spPr>
            <a:xfrm>
              <a:off x="3674000" y="1782475"/>
              <a:ext cx="451800" cy="283800"/>
            </a:xfrm>
            <a:prstGeom prst="rightArrow">
              <a:avLst>
                <a:gd fmla="val 50000" name="adj1"/>
                <a:gd fmla="val 50000" name="adj2"/>
              </a:avLst>
            </a:prstGeom>
            <a:solidFill>
              <a:srgbClr val="F6B26B"/>
            </a:solidFill>
            <a:ln cap="flat" cmpd="sng" w="952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3674000" y="2976925"/>
              <a:ext cx="451800" cy="283800"/>
            </a:xfrm>
            <a:prstGeom prst="rightArrow">
              <a:avLst>
                <a:gd fmla="val 50000" name="adj1"/>
                <a:gd fmla="val 50000" name="adj2"/>
              </a:avLst>
            </a:prstGeom>
            <a:solidFill>
              <a:srgbClr val="F6B26B"/>
            </a:solidFill>
            <a:ln cap="flat" cmpd="sng" w="952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3674000" y="4248788"/>
              <a:ext cx="451800" cy="283800"/>
            </a:xfrm>
            <a:prstGeom prst="rightArrow">
              <a:avLst>
                <a:gd fmla="val 50000" name="adj1"/>
                <a:gd fmla="val 50000" name="adj2"/>
              </a:avLst>
            </a:prstGeom>
            <a:solidFill>
              <a:srgbClr val="F6B26B"/>
            </a:solidFill>
            <a:ln cap="flat" cmpd="sng" w="952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9"/>
          <p:cNvGrpSpPr/>
          <p:nvPr/>
        </p:nvGrpSpPr>
        <p:grpSpPr>
          <a:xfrm>
            <a:off x="6843450" y="651814"/>
            <a:ext cx="2348437" cy="4297274"/>
            <a:chOff x="6783000" y="651326"/>
            <a:chExt cx="2348437" cy="4297274"/>
          </a:xfrm>
        </p:grpSpPr>
        <p:sp>
          <p:nvSpPr>
            <p:cNvPr id="313" name="Google Shape;313;p29"/>
            <p:cNvSpPr/>
            <p:nvPr/>
          </p:nvSpPr>
          <p:spPr>
            <a:xfrm>
              <a:off x="7110825" y="1316800"/>
              <a:ext cx="1849500" cy="3631800"/>
            </a:xfrm>
            <a:prstGeom prst="roundRect">
              <a:avLst>
                <a:gd fmla="val 16667" name="adj"/>
              </a:avLst>
            </a:prstGeom>
            <a:solidFill>
              <a:srgbClr val="F4CCCC"/>
            </a:solidFill>
            <a:ln cap="flat" cmpd="sng" w="9525">
              <a:solidFill>
                <a:srgbClr val="FFF2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txBox="1"/>
            <p:nvPr/>
          </p:nvSpPr>
          <p:spPr>
            <a:xfrm>
              <a:off x="7138950" y="1420725"/>
              <a:ext cx="184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rgbClr val="5B0F00"/>
                  </a:solidFill>
                  <a:latin typeface="Raleway"/>
                  <a:ea typeface="Raleway"/>
                  <a:cs typeface="Raleway"/>
                  <a:sym typeface="Raleway"/>
                </a:rPr>
                <a:t>Find incrementals in</a:t>
              </a:r>
              <a:endParaRPr b="1" sz="1200">
                <a:solidFill>
                  <a:srgbClr val="5B0F00"/>
                </a:solidFill>
                <a:latin typeface="Raleway"/>
                <a:ea typeface="Raleway"/>
                <a:cs typeface="Raleway"/>
                <a:sym typeface="Raleway"/>
              </a:endParaRPr>
            </a:p>
          </p:txBody>
        </p:sp>
        <p:sp>
          <p:nvSpPr>
            <p:cNvPr id="315" name="Google Shape;315;p29"/>
            <p:cNvSpPr txBox="1"/>
            <p:nvPr/>
          </p:nvSpPr>
          <p:spPr>
            <a:xfrm>
              <a:off x="6841837" y="1005825"/>
              <a:ext cx="228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4CCCC"/>
                  </a:solidFill>
                  <a:latin typeface="Raleway"/>
                  <a:ea typeface="Raleway"/>
                  <a:cs typeface="Raleway"/>
                  <a:sym typeface="Raleway"/>
                </a:rPr>
                <a:t>User Segmentation (K-Means)</a:t>
              </a:r>
              <a:endParaRPr b="1" sz="1000">
                <a:solidFill>
                  <a:srgbClr val="F4CCCC"/>
                </a:solidFill>
                <a:latin typeface="Raleway"/>
                <a:ea typeface="Raleway"/>
                <a:cs typeface="Raleway"/>
                <a:sym typeface="Raleway"/>
              </a:endParaRPr>
            </a:p>
          </p:txBody>
        </p:sp>
        <p:grpSp>
          <p:nvGrpSpPr>
            <p:cNvPr id="316" name="Google Shape;316;p29"/>
            <p:cNvGrpSpPr/>
            <p:nvPr/>
          </p:nvGrpSpPr>
          <p:grpSpPr>
            <a:xfrm>
              <a:off x="7776424" y="651326"/>
              <a:ext cx="339189" cy="396246"/>
              <a:chOff x="3167275" y="3227275"/>
              <a:chExt cx="225300" cy="295375"/>
            </a:xfrm>
          </p:grpSpPr>
          <p:sp>
            <p:nvSpPr>
              <p:cNvPr id="317" name="Google Shape;317;p2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 name="Google Shape;322;p29"/>
            <p:cNvSpPr txBox="1"/>
            <p:nvPr/>
          </p:nvSpPr>
          <p:spPr>
            <a:xfrm>
              <a:off x="7162500" y="1728837"/>
              <a:ext cx="1802400" cy="3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300" u="sng">
                <a:solidFill>
                  <a:srgbClr val="660000"/>
                </a:solidFill>
              </a:endParaRPr>
            </a:p>
            <a:p>
              <a:pPr indent="0" lvl="0" marL="0" rtl="0" algn="l">
                <a:lnSpc>
                  <a:spcPct val="115000"/>
                </a:lnSpc>
                <a:spcBef>
                  <a:spcPts val="0"/>
                </a:spcBef>
                <a:spcAft>
                  <a:spcPts val="0"/>
                </a:spcAft>
                <a:buNone/>
              </a:pPr>
              <a:r>
                <a:rPr b="1" lang="en" sz="1100" u="sng">
                  <a:solidFill>
                    <a:srgbClr val="660000"/>
                  </a:solidFill>
                </a:rPr>
                <a:t>#</a:t>
              </a:r>
              <a:r>
                <a:rPr b="1" lang="en" sz="1100" u="sng">
                  <a:solidFill>
                    <a:srgbClr val="660000"/>
                  </a:solidFill>
                </a:rPr>
                <a:t>1: </a:t>
              </a:r>
              <a:endParaRPr b="1" sz="1100" u="sng">
                <a:solidFill>
                  <a:srgbClr val="660000"/>
                </a:solidFill>
              </a:endParaRPr>
            </a:p>
            <a:p>
              <a:pPr indent="0" lvl="0" marL="0" rtl="0" algn="l">
                <a:lnSpc>
                  <a:spcPct val="115000"/>
                </a:lnSpc>
                <a:spcBef>
                  <a:spcPts val="0"/>
                </a:spcBef>
                <a:spcAft>
                  <a:spcPts val="0"/>
                </a:spcAft>
                <a:buNone/>
              </a:pPr>
              <a:r>
                <a:rPr b="1" lang="en" sz="1100">
                  <a:solidFill>
                    <a:srgbClr val="990000"/>
                  </a:solidFill>
                </a:rPr>
                <a:t>‘Home’ (Self-employed) instead of ‘Office’</a:t>
              </a:r>
              <a:endParaRPr b="1" sz="1100">
                <a:solidFill>
                  <a:srgbClr val="990000"/>
                </a:solidFill>
              </a:endParaRPr>
            </a:p>
            <a:p>
              <a:pPr indent="0" lvl="0" marL="0" rtl="0" algn="l">
                <a:lnSpc>
                  <a:spcPct val="115000"/>
                </a:lnSpc>
                <a:spcBef>
                  <a:spcPts val="0"/>
                </a:spcBef>
                <a:spcAft>
                  <a:spcPts val="0"/>
                </a:spcAft>
                <a:buNone/>
              </a:pPr>
              <a:r>
                <a:t/>
              </a:r>
              <a:endParaRPr b="1" sz="1100" u="sng">
                <a:solidFill>
                  <a:srgbClr val="660000"/>
                </a:solidFill>
              </a:endParaRPr>
            </a:p>
            <a:p>
              <a:pPr indent="0" lvl="0" marL="0" rtl="0" algn="l">
                <a:lnSpc>
                  <a:spcPct val="115000"/>
                </a:lnSpc>
                <a:spcBef>
                  <a:spcPts val="0"/>
                </a:spcBef>
                <a:spcAft>
                  <a:spcPts val="0"/>
                </a:spcAft>
                <a:buNone/>
              </a:pPr>
              <a:r>
                <a:t/>
              </a:r>
              <a:endParaRPr b="1" sz="400" u="sng">
                <a:solidFill>
                  <a:srgbClr val="660000"/>
                </a:solidFill>
              </a:endParaRPr>
            </a:p>
            <a:p>
              <a:pPr indent="0" lvl="0" marL="0" rtl="0" algn="l">
                <a:lnSpc>
                  <a:spcPct val="115000"/>
                </a:lnSpc>
                <a:spcBef>
                  <a:spcPts val="0"/>
                </a:spcBef>
                <a:spcAft>
                  <a:spcPts val="0"/>
                </a:spcAft>
                <a:buNone/>
              </a:pPr>
              <a:r>
                <a:rPr b="1" lang="en" sz="1100" u="sng">
                  <a:solidFill>
                    <a:srgbClr val="660000"/>
                  </a:solidFill>
                </a:rPr>
                <a:t>#2: </a:t>
              </a:r>
              <a:endParaRPr b="1" sz="1100" u="sng">
                <a:solidFill>
                  <a:srgbClr val="660000"/>
                </a:solidFill>
              </a:endParaRPr>
            </a:p>
            <a:p>
              <a:pPr indent="0" lvl="0" marL="0" rtl="0" algn="l">
                <a:lnSpc>
                  <a:spcPct val="115000"/>
                </a:lnSpc>
                <a:spcBef>
                  <a:spcPts val="0"/>
                </a:spcBef>
                <a:spcAft>
                  <a:spcPts val="0"/>
                </a:spcAft>
                <a:buNone/>
              </a:pPr>
              <a:r>
                <a:rPr b="1" lang="en" sz="1100">
                  <a:solidFill>
                    <a:srgbClr val="990000"/>
                  </a:solidFill>
                </a:rPr>
                <a:t>H</a:t>
              </a:r>
              <a:r>
                <a:rPr b="1" lang="en" sz="1100">
                  <a:solidFill>
                    <a:srgbClr val="990000"/>
                  </a:solidFill>
                </a:rPr>
                <a:t>igh purchasing propensity in ‘PC’ or ‘Laptop’</a:t>
              </a:r>
              <a:endParaRPr b="1" sz="1100" u="sng">
                <a:solidFill>
                  <a:srgbClr val="660000"/>
                </a:solidFill>
              </a:endParaRPr>
            </a:p>
            <a:p>
              <a:pPr indent="0" lvl="0" marL="0" rtl="0" algn="l">
                <a:lnSpc>
                  <a:spcPct val="115000"/>
                </a:lnSpc>
                <a:spcBef>
                  <a:spcPts val="0"/>
                </a:spcBef>
                <a:spcAft>
                  <a:spcPts val="0"/>
                </a:spcAft>
                <a:buNone/>
              </a:pPr>
              <a:r>
                <a:t/>
              </a:r>
              <a:endParaRPr b="1" sz="1100" u="sng">
                <a:solidFill>
                  <a:srgbClr val="660000"/>
                </a:solidFill>
              </a:endParaRPr>
            </a:p>
            <a:p>
              <a:pPr indent="0" lvl="0" marL="0" rtl="0" algn="l">
                <a:lnSpc>
                  <a:spcPct val="115000"/>
                </a:lnSpc>
                <a:spcBef>
                  <a:spcPts val="0"/>
                </a:spcBef>
                <a:spcAft>
                  <a:spcPts val="0"/>
                </a:spcAft>
                <a:buNone/>
              </a:pPr>
              <a:r>
                <a:t/>
              </a:r>
              <a:endParaRPr b="1" sz="400" u="sng">
                <a:solidFill>
                  <a:srgbClr val="660000"/>
                </a:solidFill>
              </a:endParaRPr>
            </a:p>
            <a:p>
              <a:pPr indent="0" lvl="0" marL="0" rtl="0" algn="l">
                <a:lnSpc>
                  <a:spcPct val="115000"/>
                </a:lnSpc>
                <a:spcBef>
                  <a:spcPts val="0"/>
                </a:spcBef>
                <a:spcAft>
                  <a:spcPts val="0"/>
                </a:spcAft>
                <a:buNone/>
              </a:pPr>
              <a:r>
                <a:rPr b="1" lang="en" sz="1100" u="sng">
                  <a:solidFill>
                    <a:srgbClr val="660000"/>
                  </a:solidFill>
                </a:rPr>
                <a:t>#3: </a:t>
              </a:r>
              <a:endParaRPr b="1" sz="1100" u="sng">
                <a:solidFill>
                  <a:srgbClr val="660000"/>
                </a:solidFill>
              </a:endParaRPr>
            </a:p>
            <a:p>
              <a:pPr indent="0" lvl="0" marL="0" rtl="0" algn="l">
                <a:lnSpc>
                  <a:spcPct val="115000"/>
                </a:lnSpc>
                <a:spcBef>
                  <a:spcPts val="0"/>
                </a:spcBef>
                <a:spcAft>
                  <a:spcPts val="0"/>
                </a:spcAft>
                <a:buNone/>
              </a:pPr>
              <a:r>
                <a:rPr b="1" lang="en" sz="1100">
                  <a:solidFill>
                    <a:srgbClr val="990000"/>
                  </a:solidFill>
                </a:rPr>
                <a:t>Further</a:t>
              </a:r>
              <a:r>
                <a:rPr b="1" lang="en" sz="1100">
                  <a:solidFill>
                    <a:srgbClr val="990000"/>
                  </a:solidFill>
                </a:rPr>
                <a:t> collaboration with companies that sell Laptop/PC devices but not printers</a:t>
              </a:r>
              <a:endParaRPr b="1" sz="1100">
                <a:solidFill>
                  <a:srgbClr val="990000"/>
                </a:solidFill>
              </a:endParaRPr>
            </a:p>
          </p:txBody>
        </p:sp>
        <p:sp>
          <p:nvSpPr>
            <p:cNvPr id="323" name="Google Shape;323;p29"/>
            <p:cNvSpPr/>
            <p:nvPr/>
          </p:nvSpPr>
          <p:spPr>
            <a:xfrm>
              <a:off x="6783000" y="2987225"/>
              <a:ext cx="375000" cy="283800"/>
            </a:xfrm>
            <a:prstGeom prst="rightArrow">
              <a:avLst>
                <a:gd fmla="val 50000" name="adj1"/>
                <a:gd fmla="val 50000" name="adj2"/>
              </a:avLst>
            </a:prstGeom>
            <a:solidFill>
              <a:srgbClr val="DD7E6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508300" y="220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Interventions</a:t>
            </a:r>
            <a:endParaRPr/>
          </a:p>
        </p:txBody>
      </p:sp>
      <p:sp>
        <p:nvSpPr>
          <p:cNvPr id="329" name="Google Shape;329;p30"/>
          <p:cNvSpPr txBox="1"/>
          <p:nvPr/>
        </p:nvSpPr>
        <p:spPr>
          <a:xfrm>
            <a:off x="56650" y="994763"/>
            <a:ext cx="9320400" cy="1108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Raleway Medium"/>
              <a:buChar char="●"/>
            </a:pPr>
            <a:r>
              <a:rPr b="1" lang="en" sz="1500">
                <a:solidFill>
                  <a:schemeClr val="dk1"/>
                </a:solidFill>
                <a:latin typeface="Raleway"/>
                <a:ea typeface="Raleway"/>
                <a:cs typeface="Raleway"/>
                <a:sym typeface="Raleway"/>
              </a:rPr>
              <a:t>Target ‘Home’ customers and promote ‘Small business and home office’ printing solutions</a:t>
            </a:r>
            <a:endParaRPr b="1" sz="1500">
              <a:solidFill>
                <a:schemeClr val="dk1"/>
              </a:solidFill>
              <a:latin typeface="Raleway"/>
              <a:ea typeface="Raleway"/>
              <a:cs typeface="Raleway"/>
              <a:sym typeface="Raleway"/>
            </a:endParaRPr>
          </a:p>
          <a:p>
            <a:pPr indent="-323850" lvl="0" marL="457200" rtl="0" algn="l">
              <a:lnSpc>
                <a:spcPct val="150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Promote bundle deals with laptops and desktop computers</a:t>
            </a:r>
            <a:endParaRPr b="1" sz="1500">
              <a:solidFill>
                <a:schemeClr val="dk1"/>
              </a:solidFill>
              <a:latin typeface="Raleway"/>
              <a:ea typeface="Raleway"/>
              <a:cs typeface="Raleway"/>
              <a:sym typeface="Raleway"/>
            </a:endParaRPr>
          </a:p>
          <a:p>
            <a:pPr indent="-323850" lvl="0" marL="457200" rtl="0" algn="l">
              <a:lnSpc>
                <a:spcPct val="150000"/>
              </a:lnSpc>
              <a:spcBef>
                <a:spcPts val="0"/>
              </a:spcBef>
              <a:spcAft>
                <a:spcPts val="0"/>
              </a:spcAft>
              <a:buClr>
                <a:schemeClr val="dk1"/>
              </a:buClr>
              <a:buSzPts val="1500"/>
              <a:buFont typeface="Raleway"/>
              <a:buChar char="●"/>
            </a:pPr>
            <a:r>
              <a:rPr b="1" lang="en" sz="1500">
                <a:solidFill>
                  <a:schemeClr val="dk1"/>
                </a:solidFill>
                <a:latin typeface="Raleway"/>
                <a:ea typeface="Raleway"/>
                <a:cs typeface="Raleway"/>
                <a:sym typeface="Raleway"/>
              </a:rPr>
              <a:t>Find complementary marketing opportunities with companies without printer businesses</a:t>
            </a:r>
            <a:endParaRPr b="1" sz="1500">
              <a:solidFill>
                <a:schemeClr val="dk1"/>
              </a:solidFill>
              <a:latin typeface="Raleway"/>
              <a:ea typeface="Raleway"/>
              <a:cs typeface="Raleway"/>
              <a:sym typeface="Raleway"/>
            </a:endParaRPr>
          </a:p>
        </p:txBody>
      </p:sp>
      <p:sp>
        <p:nvSpPr>
          <p:cNvPr id="330" name="Google Shape;330;p30"/>
          <p:cNvSpPr/>
          <p:nvPr/>
        </p:nvSpPr>
        <p:spPr>
          <a:xfrm>
            <a:off x="423963" y="2663612"/>
            <a:ext cx="3921900" cy="443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0"/>
          <p:cNvGrpSpPr/>
          <p:nvPr/>
        </p:nvGrpSpPr>
        <p:grpSpPr>
          <a:xfrm>
            <a:off x="208578" y="2309474"/>
            <a:ext cx="4289587" cy="2261274"/>
            <a:chOff x="335700" y="2144075"/>
            <a:chExt cx="4180884" cy="2261274"/>
          </a:xfrm>
        </p:grpSpPr>
        <p:pic>
          <p:nvPicPr>
            <p:cNvPr id="332" name="Google Shape;332;p30"/>
            <p:cNvPicPr preferRelativeResize="0"/>
            <p:nvPr/>
          </p:nvPicPr>
          <p:blipFill>
            <a:blip r:embed="rId3">
              <a:alphaModFix/>
            </a:blip>
            <a:stretch>
              <a:fillRect/>
            </a:stretch>
          </p:blipFill>
          <p:spPr>
            <a:xfrm>
              <a:off x="335700" y="2144075"/>
              <a:ext cx="4180884" cy="2261274"/>
            </a:xfrm>
            <a:prstGeom prst="rect">
              <a:avLst/>
            </a:prstGeom>
            <a:noFill/>
            <a:ln>
              <a:noFill/>
            </a:ln>
          </p:spPr>
        </p:pic>
        <p:sp>
          <p:nvSpPr>
            <p:cNvPr id="333" name="Google Shape;333;p30"/>
            <p:cNvSpPr txBox="1"/>
            <p:nvPr/>
          </p:nvSpPr>
          <p:spPr>
            <a:xfrm>
              <a:off x="2317568" y="2361501"/>
              <a:ext cx="21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Raleway Medium"/>
                  <a:ea typeface="Raleway Medium"/>
                  <a:cs typeface="Raleway Medium"/>
                  <a:sym typeface="Raleway Medium"/>
                </a:rPr>
                <a:t>No printer information!</a:t>
              </a:r>
              <a:endParaRPr>
                <a:solidFill>
                  <a:schemeClr val="dk2"/>
                </a:solidFill>
                <a:latin typeface="Raleway Medium"/>
                <a:ea typeface="Raleway Medium"/>
                <a:cs typeface="Raleway Medium"/>
                <a:sym typeface="Raleway Medium"/>
              </a:endParaRPr>
            </a:p>
          </p:txBody>
        </p:sp>
      </p:grpSp>
      <p:pic>
        <p:nvPicPr>
          <p:cNvPr id="334" name="Google Shape;334;p30"/>
          <p:cNvPicPr preferRelativeResize="0"/>
          <p:nvPr/>
        </p:nvPicPr>
        <p:blipFill>
          <a:blip r:embed="rId4">
            <a:alphaModFix/>
          </a:blip>
          <a:stretch>
            <a:fillRect/>
          </a:stretch>
        </p:blipFill>
        <p:spPr>
          <a:xfrm>
            <a:off x="4588575" y="2304175"/>
            <a:ext cx="4221875" cy="2261275"/>
          </a:xfrm>
          <a:prstGeom prst="rect">
            <a:avLst/>
          </a:prstGeom>
          <a:noFill/>
          <a:ln>
            <a:noFill/>
          </a:ln>
        </p:spPr>
      </p:pic>
      <p:sp>
        <p:nvSpPr>
          <p:cNvPr id="335" name="Google Shape;335;p30"/>
          <p:cNvSpPr txBox="1"/>
          <p:nvPr/>
        </p:nvSpPr>
        <p:spPr>
          <a:xfrm>
            <a:off x="5221347" y="3308500"/>
            <a:ext cx="25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latin typeface="Raleway Medium"/>
                <a:ea typeface="Raleway Medium"/>
                <a:cs typeface="Raleway Medium"/>
                <a:sym typeface="Raleway Medium"/>
              </a:rPr>
              <a:t>No HP in printer brands!</a:t>
            </a:r>
            <a:endParaRPr>
              <a:solidFill>
                <a:srgbClr val="CC0000"/>
              </a:solidFill>
              <a:latin typeface="Raleway Medium"/>
              <a:ea typeface="Raleway Medium"/>
              <a:cs typeface="Raleway Medium"/>
              <a:sym typeface="Raleway Medium"/>
            </a:endParaRPr>
          </a:p>
        </p:txBody>
      </p:sp>
      <p:sp>
        <p:nvSpPr>
          <p:cNvPr id="336" name="Google Shape;336;p30"/>
          <p:cNvSpPr/>
          <p:nvPr/>
        </p:nvSpPr>
        <p:spPr>
          <a:xfrm>
            <a:off x="303125" y="2865100"/>
            <a:ext cx="3999300" cy="44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place Startup Pitch Deck by Slidesgo">
  <a:themeElements>
    <a:clrScheme name="Simple Light">
      <a:dk1>
        <a:srgbClr val="E7E7E7"/>
      </a:dk1>
      <a:lt1>
        <a:srgbClr val="2B3D5A"/>
      </a:lt1>
      <a:dk2>
        <a:srgbClr val="67FF94"/>
      </a:dk2>
      <a:lt2>
        <a:srgbClr val="8EFFD2"/>
      </a:lt2>
      <a:accent1>
        <a:srgbClr val="FFFFFF"/>
      </a:accent1>
      <a:accent2>
        <a:srgbClr val="FFFFFF"/>
      </a:accent2>
      <a:accent3>
        <a:srgbClr val="FFFFFF"/>
      </a:accent3>
      <a:accent4>
        <a:srgbClr val="FFFFFF"/>
      </a:accent4>
      <a:accent5>
        <a:srgbClr val="FFFFFF"/>
      </a:accent5>
      <a:accent6>
        <a:srgbClr val="FFFFFF"/>
      </a:accent6>
      <a:hlink>
        <a:srgbClr val="E7E7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